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268" r:id="rId5"/>
    <p:sldId id="277" r:id="rId6"/>
    <p:sldId id="269" r:id="rId7"/>
    <p:sldId id="270" r:id="rId8"/>
    <p:sldId id="271" r:id="rId9"/>
    <p:sldId id="275" r:id="rId10"/>
    <p:sldId id="273" r:id="rId11"/>
    <p:sldId id="274" r:id="rId12"/>
    <p:sldId id="265" r:id="rId13"/>
    <p:sldId id="264" r:id="rId14"/>
    <p:sldId id="27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E8E9"/>
    <a:srgbClr val="E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682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E17A-96AF-4E44-8520-FB00FBC150E6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6D34-A319-3047-9BEF-015F2499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5CAB-05EA-974F-9DDE-057ABF24903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327-1EFA-8740-B14D-411C9960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90" y="1315397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58" y="1491556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58" y="2601296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0364" y="3209790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4767263"/>
            <a:ext cx="4689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6AFA-6367-F74D-8428-C2FF60092AFA}" type="datetime4">
              <a:rPr lang="en-US" smtClean="0"/>
              <a:t>April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BFB4-86C7-4B4D-A257-CEEAAFEC9065}" type="datetime4">
              <a:rPr lang="en-US" smtClean="0"/>
              <a:t>April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C004-7FF6-8746-874A-85A132A19966}" type="datetime4">
              <a:rPr lang="en-US" smtClean="0"/>
              <a:t>April 4,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D449-2A84-FD47-95DA-DDC9E67A5DB7}" type="datetime4">
              <a:rPr lang="en-US" smtClean="0"/>
              <a:t>April 4,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98CC-E084-0840-8581-93D9050C4212}" type="datetime4">
              <a:rPr lang="en-US" smtClean="0"/>
              <a:t>April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412B-CE75-9649-BD95-A9B2B504917D}" type="datetime4">
              <a:rPr lang="en-US" smtClean="0"/>
              <a:t>April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5279-563F-F943-8339-E2FF1F17D124}" type="datetime4">
              <a:rPr lang="en-US" smtClean="0"/>
              <a:t>April 4,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6D30-398F-EA47-8259-D66B20525BFF}" type="datetime4">
              <a:rPr lang="en-US" smtClean="0"/>
              <a:t>April 4,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F270-DABB-D542-AAAA-4258244F5250}" type="datetime4">
              <a:rPr lang="en-US" smtClean="0"/>
              <a:t>April 4,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/Subtit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258E-37DD-BA45-B8BE-21EABB5F0F1C}" type="datetime4">
              <a:rPr lang="en-US" smtClean="0"/>
              <a:t>April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72865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4668" y="2249024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4668" y="3358764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4074" y="3967258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9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82B6-C78A-6149-B866-1C6BBF868D85}" type="datetime4">
              <a:rPr lang="en-US" smtClean="0"/>
              <a:t>April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4033542"/>
            <a:ext cx="7320805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F559-F682-A949-AAD0-CC30B6CE1CFD}" type="datetime4">
              <a:rPr lang="en-US" smtClean="0"/>
              <a:t>April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F559-F682-A949-AAD0-CC30B6CE1CFD}" type="datetime4">
              <a:rPr lang="en-US" smtClean="0"/>
              <a:t>April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F559-F682-A949-AAD0-CC30B6CE1CFD}" type="datetime4">
              <a:rPr lang="en-US" smtClean="0"/>
              <a:t>April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2500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F559-F682-A949-AAD0-CC30B6CE1CFD}" type="datetime4">
              <a:rPr lang="en-US" smtClean="0"/>
              <a:t>April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40267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E22C-1F67-B04A-9790-0E7C139B24B5}" type="datetime4">
              <a:rPr lang="en-US" smtClean="0"/>
              <a:t>April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9588-95DD-484D-A42E-014F742997C0}" type="datetime4">
              <a:rPr lang="en-US" smtClean="0"/>
              <a:t>April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975656" cy="4290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2677" y="434243"/>
            <a:ext cx="1131750" cy="3165770"/>
          </a:xfrm>
        </p:spPr>
        <p:txBody>
          <a:bodyPr vert="eaVer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D292-4F38-724E-A43B-662AB2FF30A3}" type="datetime4">
              <a:rPr lang="en-US" smtClean="0"/>
              <a:t>April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08CE-7FBB-3440-AF62-CBFA93F51B06}" type="datetime4">
              <a:rPr lang="en-US" smtClean="0"/>
              <a:t>April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15" name="Picture 14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959544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719544" y="1106623"/>
            <a:ext cx="2967256" cy="169280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Connect with Federal Health Architecture – We’d love to hear from you!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5719544" y="2951833"/>
            <a:ext cx="2967256" cy="1547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6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for Co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A3D7-9916-4D4B-86F3-689302D4D514}" type="datetime4">
              <a:rPr lang="en-US" smtClean="0"/>
              <a:t>April 4,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493175"/>
            <a:ext cx="6185023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1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See you soon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" y="1575505"/>
            <a:ext cx="6185023" cy="910689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sz="3600" b="1"/>
            </a:lvl1pPr>
          </a:lstStyle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pic>
        <p:nvPicPr>
          <p:cNvPr id="10" name="Picture 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8" y="1248498"/>
            <a:ext cx="2057400" cy="2057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D212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DB2-5B89-834E-90F7-738AE6A93FDA}" type="datetime4">
              <a:rPr lang="en-US" smtClean="0"/>
              <a:t>April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3" y="287852"/>
            <a:ext cx="2377440" cy="237744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1289BD-216F-9B46-B242-BE2D66A6C43F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break-time_increment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4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AEA205-4F4A-0842-ADA4-E5AE47E6EFEA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70212E-12B1-2B4C-A5F1-DB41093F3442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514161-06E6-AA4C-8F12-3A21F85C5881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9A5FE5-ABFA-5B44-A5E9-9A7317AFE325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5B4F87-C4A0-254B-90BE-7C58E1B29303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31F5D1-A2EE-B242-8207-1263118AB1D8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62FFD3-0E7B-F347-85FB-0D6A93BE8A70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5D2312-49A5-D346-9DD5-0CB8E05B49F9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A25FE-A65D-554E-AEFF-CFDFEA220A63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7E6B-9F58-4A43-B814-3DAC1065E3BE}" type="datetime4">
              <a:rPr lang="en-US" smtClean="0"/>
              <a:t>April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3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0748E4-BCF0-3F4F-B376-8ED44B59AD95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3E267F-CF4F-7341-B745-314A70E2772F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m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E85F1B-04A5-474B-BBDD-BE3D4F958E67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7851" y="1364745"/>
            <a:ext cx="828675" cy="636984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 b="1">
                <a:solidFill>
                  <a:srgbClr val="000000"/>
                </a:solidFill>
              </a:defRPr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833F-4A84-E342-A425-ACDB98154BBD}" type="datetime4">
              <a:rPr lang="en-US" smtClean="0"/>
              <a:t>April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284042"/>
            <a:ext cx="3037617" cy="30403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B0B8-0C07-5D4B-A484-75BC15B030E7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284" y="1444062"/>
            <a:ext cx="2737259" cy="273634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120012" y="1106623"/>
            <a:ext cx="4566789" cy="33944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22"/>
          </p:nvPr>
        </p:nvSpPr>
        <p:spPr>
          <a:xfrm>
            <a:off x="2290771" y="2941721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200" y="2853973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2990" y="2939698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B0B8-0C07-5D4B-A484-75BC15B030E7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290772" y="1140984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1" y="1053236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991" y="1138961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half" idx="23"/>
          </p:nvPr>
        </p:nvSpPr>
        <p:spPr>
          <a:xfrm>
            <a:off x="6038754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22"/>
          </p:nvPr>
        </p:nvSpPr>
        <p:spPr>
          <a:xfrm>
            <a:off x="3252882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B0B8-0C07-5D4B-A484-75BC15B030E7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7928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103718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97584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883374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83529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69319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sz="half" idx="27"/>
          </p:nvPr>
        </p:nvSpPr>
        <p:spPr>
          <a:xfrm>
            <a:off x="6342894" y="2908321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7201" y="2908321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71501" y="3022689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25"/>
          </p:nvPr>
        </p:nvSpPr>
        <p:spPr>
          <a:xfrm>
            <a:off x="2008765" y="2909934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791330" y="1107076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05630" y="1221444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3"/>
          </p:nvPr>
        </p:nvSpPr>
        <p:spPr>
          <a:xfrm>
            <a:off x="6342894" y="1108689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57200" y="1107077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B0B8-0C07-5D4B-A484-75BC15B030E7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221445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008764" y="1108690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791330" y="2906708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905630" y="3021076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610623" cy="50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498"/>
            <a:ext cx="8229600" cy="3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0196B0B8-0C07-5D4B-A484-75BC15B030E7}" type="datetime4">
              <a:rPr lang="en-US" smtClean="0"/>
              <a:t>April 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max.gov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healthit.gov/FH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spaces/CONNECTWIKI/pages/117610137/CONNECT+Binaries+by+Release" TargetMode="External"/><Relationship Id="rId2" Type="http://schemas.openxmlformats.org/officeDocument/2006/relationships/hyperlink" Target="https://connectopensource.atlassian.net/wiki/spaces/CONNECTWIKI/pages/245399578/CONNECT+5.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B4BgGw" TargetMode="External"/><Relationship Id="rId2" Type="http://schemas.openxmlformats.org/officeDocument/2006/relationships/hyperlink" Target="https://connectopensource.atlassian.net/wiki/x/AQDmGQ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245399578/CONNECT+5.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Sprint 38 review</a:t>
            </a:r>
            <a:br>
              <a:rPr lang="en-US" dirty="0" smtClean="0"/>
            </a:br>
            <a:r>
              <a:rPr lang="en-US" dirty="0" smtClean="0"/>
              <a:t>Sprint 39 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April 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22,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609"/>
            <a:ext cx="8229600" cy="414997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itchFamily="34" charset="-128"/>
                <a:cs typeface="Georgia" pitchFamily="18" charset="0"/>
              </a:rPr>
              <a:t>Current Partner Supported Platforms in </a:t>
            </a:r>
            <a:r>
              <a:rPr lang="en-US" altLang="en-US" dirty="0" smtClean="0">
                <a:ea typeface="ＭＳ Ｐゴシック" pitchFamily="34" charset="-128"/>
                <a:cs typeface="Georgia" pitchFamily="18" charset="0"/>
              </a:rPr>
              <a:t>production</a:t>
            </a:r>
            <a:endParaRPr lang="en-US" altLang="en-US" dirty="0">
              <a:ea typeface="ＭＳ Ｐゴシック" pitchFamily="34" charset="-128"/>
              <a:cs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947280"/>
              </p:ext>
            </p:extLst>
          </p:nvPr>
        </p:nvGraphicFramePr>
        <p:xfrm>
          <a:off x="138112" y="1433157"/>
          <a:ext cx="8848725" cy="30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  <a:gridCol w="1769745"/>
                <a:gridCol w="1769745"/>
                <a:gridCol w="1769745"/>
              </a:tblGrid>
              <a:tr h="6092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Version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JVM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Server Platform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effectLst/>
                        </a:rPr>
                        <a:t>JBoss</a:t>
                      </a:r>
                      <a:r>
                        <a:rPr lang="en-US" sz="1200" b="0" dirty="0" smtClean="0">
                          <a:effectLst/>
                        </a:rPr>
                        <a:t> EAP 7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 </a:t>
                      </a:r>
                      <a:r>
                        <a:rPr lang="es-MX" sz="1200" dirty="0" err="1">
                          <a:effectLst/>
                        </a:rPr>
                        <a:t>Hat</a:t>
                      </a:r>
                      <a:r>
                        <a:rPr lang="es-MX" sz="1200" dirty="0">
                          <a:effectLst/>
                        </a:rPr>
                        <a:t> Linux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version </a:t>
                      </a:r>
                      <a:r>
                        <a:rPr lang="es-MX" sz="1200" dirty="0" smtClean="0">
                          <a:effectLst/>
                        </a:rPr>
                        <a:t>6.8 - </a:t>
                      </a:r>
                      <a:r>
                        <a:rPr lang="es-MX" sz="1200" dirty="0">
                          <a:effectLst/>
                        </a:rPr>
                        <a:t>64 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4.5.hotfix1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WebLogic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12.2.1.2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Hat Linux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version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6.1 - 64 </a:t>
                      </a:r>
                      <a:r>
                        <a:rPr lang="en-US" sz="1200" dirty="0">
                          <a:effectLst/>
                        </a:rPr>
                        <a:t>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CMS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8.5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 </a:t>
                      </a:r>
                      <a:r>
                        <a:rPr lang="en-US" sz="1200" dirty="0" err="1">
                          <a:effectLst/>
                        </a:rPr>
                        <a:t>Sparc</a:t>
                      </a:r>
                      <a:r>
                        <a:rPr lang="en-US" sz="1200" dirty="0">
                          <a:effectLst/>
                        </a:rPr>
                        <a:t> 10 and x86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4.5.hotfix1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</a:t>
                      </a:r>
                      <a:r>
                        <a:rPr lang="en-US" sz="1200" dirty="0" smtClean="0">
                          <a:effectLst/>
                        </a:rPr>
                        <a:t>8.5.5.8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 err="1">
                          <a:effectLst/>
                        </a:rPr>
                        <a:t>Sun</a:t>
                      </a:r>
                      <a:r>
                        <a:rPr lang="es-MX" sz="1200" dirty="0">
                          <a:effectLst/>
                        </a:rPr>
                        <a:t> Solaris </a:t>
                      </a:r>
                      <a:r>
                        <a:rPr lang="es-MX" sz="1200" dirty="0" err="1">
                          <a:effectLst/>
                        </a:rPr>
                        <a:t>Sparc</a:t>
                      </a:r>
                      <a:r>
                        <a:rPr lang="es-MX" sz="1200" dirty="0">
                          <a:effectLst/>
                        </a:rPr>
                        <a:t>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22,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application servers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err="1">
                <a:cs typeface="Georgia" panose="02040502050405020303" pitchFamily="18" charset="0"/>
              </a:rPr>
              <a:t>WebLogic</a:t>
            </a:r>
            <a:r>
              <a:rPr lang="en-US" altLang="en-US" dirty="0">
                <a:cs typeface="Georgia" panose="02040502050405020303" pitchFamily="18" charset="0"/>
              </a:rPr>
              <a:t> 12.1.1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WebSphere 8.5</a:t>
            </a:r>
          </a:p>
          <a:p>
            <a:pPr lvl="1">
              <a:buFontTx/>
              <a:buChar char="•"/>
              <a:defRPr/>
            </a:pPr>
            <a:endParaRPr lang="en-US" altLang="en-US" dirty="0">
              <a:cs typeface="Georgia" panose="02040502050405020303" pitchFamily="18" charset="0"/>
            </a:endParaRPr>
          </a:p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product versions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4.6 – eHealth Exchange Validated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4.5.2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4.4.1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450" y="1393032"/>
            <a:ext cx="4495800" cy="94297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Georgia" panose="02040502050405020303" pitchFamily="18" charset="0"/>
              </a:rPr>
              <a:t>JBoss</a:t>
            </a:r>
            <a:r>
              <a:rPr lang="en-US" altLang="en-US" dirty="0" smtClean="0">
                <a:cs typeface="Georgia" panose="02040502050405020303" pitchFamily="18" charset="0"/>
              </a:rPr>
              <a:t> EAP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Georgia" panose="02040502050405020303" pitchFamily="18" charset="0"/>
              </a:rPr>
              <a:t>WildFly</a:t>
            </a:r>
            <a:r>
              <a:rPr lang="en-US" altLang="en-US" dirty="0" smtClean="0">
                <a:cs typeface="Georgia" panose="02040502050405020303" pitchFamily="18" charset="0"/>
              </a:rPr>
              <a:t> 8.x --- Open source application server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22,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– 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dirty="0" err="1"/>
              <a:t>Tritani</a:t>
            </a:r>
            <a:r>
              <a:rPr lang="en-US" sz="1000" dirty="0"/>
              <a:t> </a:t>
            </a:r>
            <a:r>
              <a:rPr lang="en-US" sz="1000" dirty="0" err="1"/>
              <a:t>labores</a:t>
            </a:r>
            <a:r>
              <a:rPr lang="en-US" sz="1000" dirty="0"/>
              <a:t> cu duo, per </a:t>
            </a:r>
            <a:r>
              <a:rPr lang="en-US" sz="1000" dirty="0" err="1"/>
              <a:t>euismod</a:t>
            </a:r>
            <a:r>
              <a:rPr lang="en-US" sz="1000" dirty="0"/>
              <a:t> </a:t>
            </a:r>
            <a:r>
              <a:rPr lang="en-US" sz="1000" dirty="0" err="1"/>
              <a:t>aliquid</a:t>
            </a:r>
            <a:r>
              <a:rPr lang="en-US" sz="1000" dirty="0"/>
              <a:t> at, at </a:t>
            </a:r>
            <a:r>
              <a:rPr lang="en-US" sz="1000" dirty="0" err="1"/>
              <a:t>vel</a:t>
            </a:r>
            <a:r>
              <a:rPr lang="en-US" sz="1000" dirty="0"/>
              <a:t> </a:t>
            </a:r>
            <a:r>
              <a:rPr lang="en-US" sz="1000" dirty="0" err="1"/>
              <a:t>rebum</a:t>
            </a:r>
            <a:r>
              <a:rPr lang="en-US" sz="1000" dirty="0"/>
              <a:t> </a:t>
            </a:r>
            <a:r>
              <a:rPr lang="en-US" sz="1000" dirty="0" err="1"/>
              <a:t>zril</a:t>
            </a:r>
            <a:r>
              <a:rPr lang="en-US" sz="1000" dirty="0"/>
              <a:t> </a:t>
            </a:r>
            <a:r>
              <a:rPr lang="en-US" sz="1000" dirty="0" err="1"/>
              <a:t>omnes</a:t>
            </a:r>
            <a:r>
              <a:rPr lang="en-US" sz="1000" dirty="0"/>
              <a:t>. </a:t>
            </a:r>
            <a:r>
              <a:rPr lang="en-US" sz="1000" dirty="0" err="1"/>
              <a:t>Saepe</a:t>
            </a:r>
            <a:r>
              <a:rPr lang="en-US" sz="1000" dirty="0"/>
              <a:t> </a:t>
            </a:r>
            <a:r>
              <a:rPr lang="en-US" sz="1000" dirty="0" err="1"/>
              <a:t>viderer</a:t>
            </a:r>
            <a:r>
              <a:rPr lang="en-US" sz="1000" dirty="0"/>
              <a:t> </a:t>
            </a:r>
            <a:r>
              <a:rPr lang="en-US" sz="1000" dirty="0" err="1"/>
              <a:t>interesset</a:t>
            </a:r>
            <a:r>
              <a:rPr lang="en-US" sz="1000" dirty="0"/>
              <a:t> </a:t>
            </a:r>
            <a:r>
              <a:rPr lang="en-US" sz="1000" dirty="0" err="1"/>
              <a:t>ius</a:t>
            </a:r>
            <a:r>
              <a:rPr lang="en-US" sz="1000" dirty="0"/>
              <a:t> </a:t>
            </a:r>
            <a:r>
              <a:rPr lang="en-US" sz="1000" dirty="0" err="1"/>
              <a:t>ei</a:t>
            </a:r>
            <a:r>
              <a:rPr lang="en-US" sz="1000" dirty="0"/>
              <a:t>. Sit </a:t>
            </a:r>
            <a:r>
              <a:rPr lang="en-US" sz="1000" dirty="0" err="1"/>
              <a:t>mazim</a:t>
            </a:r>
            <a:r>
              <a:rPr lang="en-US" sz="1000" dirty="0"/>
              <a:t> </a:t>
            </a:r>
            <a:r>
              <a:rPr lang="en-US" sz="1000" dirty="0" err="1"/>
              <a:t>suscipit</a:t>
            </a:r>
            <a:r>
              <a:rPr lang="en-US" sz="1000" dirty="0"/>
              <a:t> ex, </a:t>
            </a:r>
            <a:r>
              <a:rPr lang="en-US" sz="1000" dirty="0" err="1"/>
              <a:t>posidonium</a:t>
            </a:r>
            <a:r>
              <a:rPr lang="en-US" sz="1000" dirty="0"/>
              <a:t> </a:t>
            </a:r>
            <a:r>
              <a:rPr lang="en-US" sz="1000" dirty="0" err="1"/>
              <a:t>appellantur</a:t>
            </a:r>
            <a:r>
              <a:rPr lang="en-US" sz="1000" dirty="0"/>
              <a:t> et </a:t>
            </a:r>
            <a:r>
              <a:rPr lang="en-US" sz="1000" dirty="0" err="1"/>
              <a:t>est</a:t>
            </a:r>
            <a:r>
              <a:rPr lang="en-US" sz="1000" dirty="0"/>
              <a:t>, sea </a:t>
            </a:r>
            <a:r>
              <a:rPr lang="en-US" sz="1000" dirty="0" err="1"/>
              <a:t>mutat</a:t>
            </a:r>
            <a:r>
              <a:rPr lang="en-US" sz="1000" dirty="0"/>
              <a:t> </a:t>
            </a:r>
            <a:r>
              <a:rPr lang="en-US" sz="1000" dirty="0" err="1"/>
              <a:t>tibique</a:t>
            </a:r>
            <a:r>
              <a:rPr lang="en-US" sz="1000" dirty="0"/>
              <a:t> </a:t>
            </a:r>
            <a:r>
              <a:rPr lang="en-US" sz="1000" dirty="0" err="1"/>
              <a:t>ei</a:t>
            </a:r>
            <a:r>
              <a:rPr lang="en-US" sz="1000" dirty="0"/>
              <a:t>. </a:t>
            </a:r>
            <a:r>
              <a:rPr lang="en-US" sz="1000" dirty="0" err="1"/>
              <a:t>Nec</a:t>
            </a:r>
            <a:r>
              <a:rPr lang="en-US" sz="1000" dirty="0"/>
              <a:t> </a:t>
            </a:r>
            <a:r>
              <a:rPr lang="en-US" sz="1000" dirty="0" err="1"/>
              <a:t>ei</a:t>
            </a:r>
            <a:r>
              <a:rPr lang="en-US" sz="1000" dirty="0"/>
              <a:t> </a:t>
            </a:r>
            <a:r>
              <a:rPr lang="en-US" sz="1000" dirty="0" err="1"/>
              <a:t>graecis</a:t>
            </a:r>
            <a:r>
              <a:rPr lang="en-US" sz="1000" dirty="0"/>
              <a:t> </a:t>
            </a:r>
            <a:r>
              <a:rPr lang="en-US" sz="1000" dirty="0" err="1"/>
              <a:t>prodesset</a:t>
            </a:r>
            <a:r>
              <a:rPr lang="en-US" sz="1000" dirty="0"/>
              <a:t>. </a:t>
            </a:r>
            <a:r>
              <a:rPr lang="en-US" sz="1000" dirty="0" err="1"/>
              <a:t>Libris</a:t>
            </a:r>
            <a:r>
              <a:rPr lang="en-US" sz="1000" dirty="0"/>
              <a:t> </a:t>
            </a:r>
            <a:r>
              <a:rPr lang="en-US" sz="1000" dirty="0" err="1"/>
              <a:t>maluisset</a:t>
            </a:r>
            <a:r>
              <a:rPr lang="en-US" sz="1000" dirty="0"/>
              <a:t> cum id. Cum no </a:t>
            </a:r>
            <a:r>
              <a:rPr lang="en-US" sz="1000" dirty="0" err="1"/>
              <a:t>omnium</a:t>
            </a:r>
            <a:r>
              <a:rPr lang="en-US" sz="1000" dirty="0"/>
              <a:t> </a:t>
            </a:r>
            <a:r>
              <a:rPr lang="en-US" sz="1000" dirty="0" err="1"/>
              <a:t>impedit</a:t>
            </a:r>
            <a:r>
              <a:rPr lang="en-US" sz="1000" dirty="0"/>
              <a:t> corpora</a:t>
            </a:r>
            <a:r>
              <a:rPr lang="en-US" sz="1000" dirty="0" smtClean="0"/>
              <a:t>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Address:	 </a:t>
            </a:r>
            <a:r>
              <a:rPr lang="en-US" sz="1000" b="1" dirty="0" smtClean="0"/>
              <a:t>Federal </a:t>
            </a:r>
            <a:r>
              <a:rPr lang="en-US" sz="1000" b="1" dirty="0"/>
              <a:t>Health Architecture Program Management </a:t>
            </a:r>
            <a:r>
              <a:rPr lang="en-US" sz="1000" b="1" dirty="0" smtClean="0"/>
              <a:t>Office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			Office </a:t>
            </a:r>
            <a:r>
              <a:rPr lang="en-US" sz="1000" dirty="0"/>
              <a:t>of the National Coordinator for Health </a:t>
            </a:r>
            <a:r>
              <a:rPr lang="en-US" sz="1000" dirty="0" smtClean="0"/>
              <a:t>IT</a:t>
            </a:r>
            <a:br>
              <a:rPr lang="en-US" sz="1000" dirty="0" smtClean="0"/>
            </a:br>
            <a:r>
              <a:rPr lang="en-US" sz="1000" dirty="0" smtClean="0"/>
              <a:t>			Department </a:t>
            </a:r>
            <a:r>
              <a:rPr lang="en-US" sz="1000" dirty="0"/>
              <a:t>of Health and Human </a:t>
            </a:r>
            <a:r>
              <a:rPr lang="en-US" sz="1000" dirty="0" smtClean="0"/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		Capital </a:t>
            </a:r>
            <a:r>
              <a:rPr lang="en-US" sz="1000" dirty="0"/>
              <a:t>View Office </a:t>
            </a:r>
            <a:r>
              <a:rPr lang="en-US" sz="1000" dirty="0" smtClean="0"/>
              <a:t>Building</a:t>
            </a:r>
            <a:br>
              <a:rPr lang="en-US" sz="1000" dirty="0" smtClean="0"/>
            </a:br>
            <a:r>
              <a:rPr lang="en-US" sz="1000" dirty="0" smtClean="0"/>
              <a:t>			425 </a:t>
            </a:r>
            <a:r>
              <a:rPr lang="en-US" sz="1000" dirty="0"/>
              <a:t>3rd Street </a:t>
            </a:r>
            <a:r>
              <a:rPr lang="en-US" sz="1000" dirty="0" smtClean="0"/>
              <a:t>SW</a:t>
            </a:r>
            <a:br>
              <a:rPr lang="en-US" sz="1000" dirty="0" smtClean="0"/>
            </a:br>
            <a:r>
              <a:rPr lang="en-US" sz="1000" dirty="0" smtClean="0"/>
              <a:t>			Washington</a:t>
            </a:r>
            <a:r>
              <a:rPr lang="en-US" sz="1000" dirty="0"/>
              <a:t>, DC </a:t>
            </a:r>
            <a:r>
              <a:rPr lang="en-US" sz="1000" dirty="0" smtClean="0"/>
              <a:t>20004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General</a:t>
            </a:r>
            <a:br>
              <a:rPr lang="en-US" sz="1000" dirty="0" smtClean="0"/>
            </a:br>
            <a:r>
              <a:rPr lang="en-US" sz="1000" dirty="0" smtClean="0"/>
              <a:t>	Email:		</a:t>
            </a:r>
            <a:r>
              <a:rPr lang="en-US" sz="1000" b="1" dirty="0" err="1" smtClean="0"/>
              <a:t>federal.health@hhs.gov</a:t>
            </a:r>
            <a:endParaRPr lang="en-US" sz="1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Phone:		(202) 573-3700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/>
              <a:t>	</a:t>
            </a:r>
            <a:r>
              <a:rPr lang="en-US" sz="1000" dirty="0" smtClean="0"/>
              <a:t>Websites:	</a:t>
            </a:r>
            <a:r>
              <a:rPr lang="en-US" sz="1000" b="1" dirty="0" smtClean="0">
                <a:hlinkClick r:id="rId2"/>
              </a:rPr>
              <a:t>www.healthit.gov/FHA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smtClean="0"/>
              <a:t>		</a:t>
            </a:r>
            <a:r>
              <a:rPr lang="en-US" sz="1000" b="1" dirty="0" smtClean="0">
                <a:hlinkClick r:id="rId3"/>
              </a:rPr>
              <a:t>www.max.gov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</p:txBody>
      </p:sp>
      <p:pic>
        <p:nvPicPr>
          <p:cNvPr id="10" name="Content Placeholder 9" descr="j0289528.jpg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292" r="-7" b="52684"/>
          <a:stretch/>
        </p:blipFill>
        <p:spPr>
          <a:xfrm>
            <a:off x="5719763" y="1106488"/>
            <a:ext cx="2967037" cy="1692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000" dirty="0" smtClean="0"/>
              <a:t>CONNECT ON OUR SOCIAL NETWORKS: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 smtClean="0"/>
              <a:t>	</a:t>
            </a:r>
            <a:r>
              <a:rPr lang="en-US" sz="1000" b="1" dirty="0" err="1" smtClean="0"/>
              <a:t>Twitter.com</a:t>
            </a:r>
            <a:r>
              <a:rPr lang="en-US" sz="1000" b="1" dirty="0"/>
              <a:t>/</a:t>
            </a:r>
            <a:r>
              <a:rPr lang="en-US" sz="1000" b="1" dirty="0" err="1" smtClean="0"/>
              <a:t>onc_fha</a:t>
            </a: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err="1" smtClean="0"/>
              <a:t>linkedin.com</a:t>
            </a:r>
            <a:r>
              <a:rPr lang="en-US" sz="1000" b="1" dirty="0"/>
              <a:t>/groups/4526376/profile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</p:txBody>
      </p:sp>
      <p:pic>
        <p:nvPicPr>
          <p:cNvPr id="12" name="Picture 11" descr="icon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322213"/>
            <a:ext cx="195042" cy="195042"/>
          </a:xfrm>
          <a:prstGeom prst="rect">
            <a:avLst/>
          </a:prstGeom>
        </p:spPr>
      </p:pic>
      <p:pic>
        <p:nvPicPr>
          <p:cNvPr id="13" name="Picture 12" descr="icons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479493"/>
            <a:ext cx="195042" cy="195042"/>
          </a:xfrm>
          <a:prstGeom prst="rect">
            <a:avLst/>
          </a:prstGeom>
        </p:spPr>
      </p:pic>
      <p:pic>
        <p:nvPicPr>
          <p:cNvPr id="14" name="Picture 13" descr="icons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1953836"/>
            <a:ext cx="195042" cy="195042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656222"/>
            <a:ext cx="195042" cy="195042"/>
          </a:xfrm>
          <a:prstGeom prst="rect">
            <a:avLst/>
          </a:prstGeom>
        </p:spPr>
      </p:pic>
      <p:pic>
        <p:nvPicPr>
          <p:cNvPr id="17" name="Picture 16" descr="icons-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760317"/>
            <a:ext cx="195042" cy="195042"/>
          </a:xfrm>
          <a:prstGeom prst="rect">
            <a:avLst/>
          </a:prstGeom>
        </p:spPr>
      </p:pic>
      <p:pic>
        <p:nvPicPr>
          <p:cNvPr id="19" name="Picture 18" descr="icon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087379"/>
            <a:ext cx="195042" cy="1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A3D7-9916-4D4B-86F3-689302D4D514}" type="datetime4">
              <a:rPr lang="en-US" smtClean="0"/>
              <a:t>April 4, 2018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soon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22,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 5.1 released!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  <a:hlinkClick r:id="rId2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connectopensource.atlassian.net/wiki/spaces/CONNECTWIKI/pages/245399578/CONNECT+5.1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  <a:hlinkClick r:id="rId3"/>
              </a:rPr>
              <a:t>https://connectopensource.atlassian.net/wiki/spaces/CONNECTWIKI/pages/117610137/CONNECT+Binaries+by+Release</a:t>
            </a:r>
            <a:r>
              <a:rPr lang="en-US" altLang="en-US" dirty="0">
                <a:cs typeface="Georgia" panose="02040502050405020303" pitchFamily="18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65" y="2819104"/>
            <a:ext cx="4513470" cy="138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3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22,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resource </a:t>
            </a:r>
            <a:r>
              <a:rPr lang="en-US" altLang="en-US" dirty="0" smtClean="0">
                <a:ea typeface="ＭＳ Ｐゴシック" pitchFamily="34" charset="-128"/>
              </a:rPr>
              <a:t>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past sprint, visit: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2"/>
              </a:rPr>
              <a:t>https://connectopensource.atlassian.net/wiki/x/AQDmGQ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current sprint, visit:</a:t>
            </a:r>
            <a:r>
              <a:rPr lang="en-US">
                <a:ea typeface="ＭＳ Ｐゴシック" pitchFamily="34" charset="-128"/>
              </a:rPr>
              <a:t/>
            </a:r>
            <a:br>
              <a:rPr lang="en-US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  <a:hlinkClick r:id="rId3"/>
              </a:rPr>
              <a:t>https://connectopensource.atlassian.net/wiki/x/B4BgGw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complete information on the CONNECT 5.1 release visit: </a:t>
            </a:r>
            <a:r>
              <a:rPr lang="en-US" i="1" dirty="0">
                <a:ea typeface="ＭＳ Ｐゴシック" pitchFamily="34" charset="-128"/>
                <a:hlinkClick r:id="rId4"/>
              </a:rPr>
              <a:t>https://connectopensource.atlassian.net/wiki/spaces/CONNECTWIKI/pages/245399578/CONNECT+5.1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22,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38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AWS issues and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CCB </a:t>
            </a:r>
            <a:r>
              <a:rPr lang="en-US" altLang="en-US" dirty="0" smtClean="0">
                <a:cs typeface="Georgia" panose="02040502050405020303" pitchFamily="18" charset="0"/>
              </a:rPr>
              <a:t>CONNECT 5.2 requirements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22,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AWS updates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Enabled port 443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Georgia" panose="02040502050405020303" pitchFamily="18" charset="0"/>
              </a:rPr>
              <a:t>WebLogic</a:t>
            </a:r>
            <a:r>
              <a:rPr lang="en-US" altLang="en-US" dirty="0" smtClean="0">
                <a:cs typeface="Georgia" panose="02040502050405020303" pitchFamily="18" charset="0"/>
              </a:rPr>
              <a:t> 12.2.1.2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Logging on all app servers (log4j, http dump)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Automatic binary transfer after CI merge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Auto shutdown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Glacier archiving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Configurable CONNECT instances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22,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CONNECT 5.2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815078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Release targeted for NOV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Priorities: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EHealth Exchange Harmonization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Record Locator Services (RLS)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Usability Upgrades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Expanded Certificate Management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Web Service Access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Improved Cross Gateway Query (Universal Client)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Adapter Inventory and Improvements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Infrastructure to Cloud Migration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PDMP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Upgrade to latest PMP Gateway API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Integrate FHIR conversions</a:t>
            </a:r>
          </a:p>
        </p:txBody>
      </p:sp>
    </p:spTree>
    <p:extLst>
      <p:ext uri="{BB962C8B-B14F-4D97-AF65-F5344CB8AC3E}">
        <p14:creationId xmlns:p14="http://schemas.microsoft.com/office/powerpoint/2010/main" val="8115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22,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39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Configurable CONNECT instances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SAML assertions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Determine LOE for 5.2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22,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alerts and input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CONNECT </a:t>
            </a:r>
            <a:r>
              <a:rPr lang="en-US" altLang="en-US" dirty="0">
                <a:cs typeface="Georgia" panose="02040502050405020303" pitchFamily="18" charset="0"/>
              </a:rPr>
              <a:t>5.2 requirements </a:t>
            </a:r>
            <a:r>
              <a:rPr lang="en-US" altLang="en-US" dirty="0" smtClean="0">
                <a:cs typeface="Georgia" panose="02040502050405020303" pitchFamily="18" charset="0"/>
              </a:rPr>
              <a:t>finalization in progress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22,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65302"/>
              </p:ext>
            </p:extLst>
          </p:nvPr>
        </p:nvGraphicFramePr>
        <p:xfrm>
          <a:off x="71439" y="1064419"/>
          <a:ext cx="9001125" cy="351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DoD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Farah-Stapleton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Crystal Baum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Kimberly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Hranowsky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Sonja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Lemott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Keane (SCQC Team)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Mole(SCQC Team)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Sean</a:t>
                      </a:r>
                      <a:r>
                        <a:rPr lang="en-US" sz="900" baseline="0" dirty="0" smtClean="0">
                          <a:effectLst/>
                        </a:rPr>
                        <a:t> Miller (Dev </a:t>
                      </a:r>
                      <a:r>
                        <a:rPr lang="en-US" sz="900" baseline="0" dirty="0" err="1" smtClean="0">
                          <a:effectLst/>
                        </a:rPr>
                        <a:t>Mgr</a:t>
                      </a:r>
                      <a:r>
                        <a:rPr lang="en-US" sz="900" baseline="0" dirty="0" smtClean="0">
                          <a:effectLst/>
                        </a:rPr>
                        <a:t>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Phillips </a:t>
                      </a:r>
                      <a:r>
                        <a:rPr lang="en-US" sz="900" baseline="0" dirty="0" smtClean="0">
                          <a:effectLst/>
                        </a:rPr>
                        <a:t>(Dev </a:t>
                      </a:r>
                      <a:r>
                        <a:rPr lang="en-US" sz="900" baseline="0" dirty="0" err="1" smtClean="0">
                          <a:effectLst/>
                        </a:rPr>
                        <a:t>Mgr</a:t>
                      </a:r>
                      <a:r>
                        <a:rPr lang="en-US" sz="900" baseline="0" dirty="0" smtClean="0">
                          <a:effectLst/>
                        </a:rPr>
                        <a:t>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Adam Rabinowitz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J </a:t>
                      </a:r>
                      <a:r>
                        <a:rPr lang="en-US" sz="900" baseline="0" dirty="0" err="1" smtClean="0">
                          <a:effectLst/>
                        </a:rPr>
                        <a:t>Ramage</a:t>
                      </a:r>
                      <a:endParaRPr lang="en-US" sz="900" baseline="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Ollie Gray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err="1" smtClean="0">
                          <a:effectLst/>
                        </a:rPr>
                        <a:t>Chrisjan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baseline="0" dirty="0" err="1" smtClean="0">
                          <a:effectLst/>
                        </a:rPr>
                        <a:t>Matser</a:t>
                      </a:r>
                      <a:endParaRPr lang="en-US" sz="900" baseline="0" dirty="0" smtClean="0">
                        <a:effectLst/>
                      </a:endParaRPr>
                    </a:p>
                  </a:txBody>
                  <a:tcPr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Hunolt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Donohue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Seitz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Todd Turner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Vazquez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Hassinger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Via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Erickson</a:t>
                      </a:r>
                    </a:p>
                  </a:txBody>
                  <a:tcPr/>
                </a:tc>
              </a:tr>
              <a:tr h="52535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Marty Prahl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Karen </a:t>
                      </a:r>
                      <a:r>
                        <a:rPr lang="en-US" sz="900" dirty="0" err="1" smtClean="0">
                          <a:effectLst/>
                        </a:rPr>
                        <a:t>Perlstein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Bounds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effectLst/>
                        </a:rPr>
                        <a:t>Tom Davidson</a:t>
                      </a:r>
                      <a:endParaRPr lang="en-US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Arvin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Lamy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22, 2018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71397"/>
              </p:ext>
            </p:extLst>
          </p:nvPr>
        </p:nvGraphicFramePr>
        <p:xfrm>
          <a:off x="71439" y="1064419"/>
          <a:ext cx="9001125" cy="280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Melanie Combs-Dyer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Wigginton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Walters (CMS/OFM)</a:t>
                      </a:r>
                    </a:p>
                  </a:txBody>
                  <a:tcPr anchor="ctr"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IHS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Mark Rives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Michael</a:t>
                      </a:r>
                      <a:r>
                        <a:rPr lang="en-US" sz="900" baseline="0" dirty="0" smtClean="0">
                          <a:effectLst/>
                        </a:rPr>
                        <a:t> Fairbanks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Mike Davis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Guajardo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Jeanette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Komkofs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2016_PPTtheme_16.9-BLUEwoONC">
  <a:themeElements>
    <a:clrScheme name="FHA Blue">
      <a:dk1>
        <a:srgbClr val="1D427C"/>
      </a:dk1>
      <a:lt1>
        <a:sysClr val="window" lastClr="FFFFFF"/>
      </a:lt1>
      <a:dk2>
        <a:srgbClr val="B8B6B8"/>
      </a:dk2>
      <a:lt2>
        <a:srgbClr val="EEECE1"/>
      </a:lt2>
      <a:accent1>
        <a:srgbClr val="1D427C"/>
      </a:accent1>
      <a:accent2>
        <a:srgbClr val="D21242"/>
      </a:accent2>
      <a:accent3>
        <a:srgbClr val="D2E4F0"/>
      </a:accent3>
      <a:accent4>
        <a:srgbClr val="FFDE17"/>
      </a:accent4>
      <a:accent5>
        <a:srgbClr val="00A14B"/>
      </a:accent5>
      <a:accent6>
        <a:srgbClr val="FF8000"/>
      </a:accent6>
      <a:hlink>
        <a:srgbClr val="D21242"/>
      </a:hlink>
      <a:folHlink>
        <a:srgbClr val="A70000"/>
      </a:folHlink>
    </a:clrScheme>
    <a:fontScheme name="FHA">
      <a:majorFont>
        <a:latin typeface="Times New Roman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FHA2016_PPTtheme_16.9-BLUEwoONC.thmx</Template>
  <TotalTime>1384</TotalTime>
  <Words>466</Words>
  <Application>Microsoft Office PowerPoint</Application>
  <PresentationFormat>On-screen Show (16:9)</PresentationFormat>
  <Paragraphs>165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Georgia</vt:lpstr>
      <vt:lpstr>Times New Roman</vt:lpstr>
      <vt:lpstr>FHA2016_PPTtheme_16.9-BLUEwoONC</vt:lpstr>
      <vt:lpstr>CONNECT Sprint 38 review Sprint 39 planning</vt:lpstr>
      <vt:lpstr>Sprint resource pages</vt:lpstr>
      <vt:lpstr>Sprint 38 themes</vt:lpstr>
      <vt:lpstr>AWS updates</vt:lpstr>
      <vt:lpstr>CONNECT 5.2</vt:lpstr>
      <vt:lpstr>Sprint 39 themes</vt:lpstr>
      <vt:lpstr>Agency alerts and input requests</vt:lpstr>
      <vt:lpstr>Partner and Community Support</vt:lpstr>
      <vt:lpstr>Partner and Community Support</vt:lpstr>
      <vt:lpstr>Partner and Community Support</vt:lpstr>
      <vt:lpstr>Partner and Community Support</vt:lpstr>
      <vt:lpstr>Questions? – Contact Us</vt:lpstr>
      <vt:lpstr>THANKS FOR COMING</vt:lpstr>
      <vt:lpstr>CONNECT 5.1 released!</vt:lpstr>
    </vt:vector>
  </TitlesOfParts>
  <Company>Royal Leo Studio,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for Your Use in Everything</dc:title>
  <dc:creator>Christina</dc:creator>
  <cp:lastModifiedBy>Huynh, Sovann</cp:lastModifiedBy>
  <cp:revision>74</cp:revision>
  <dcterms:created xsi:type="dcterms:W3CDTF">2016-02-03T19:18:36Z</dcterms:created>
  <dcterms:modified xsi:type="dcterms:W3CDTF">2018-04-05T13:56:24Z</dcterms:modified>
</cp:coreProperties>
</file>