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7" r:id="rId4"/>
    <p:sldId id="282" r:id="rId5"/>
    <p:sldId id="268" r:id="rId6"/>
    <p:sldId id="283" r:id="rId7"/>
    <p:sldId id="279" r:id="rId8"/>
    <p:sldId id="284" r:id="rId9"/>
    <p:sldId id="269" r:id="rId10"/>
    <p:sldId id="270" r:id="rId11"/>
    <p:sldId id="271" r:id="rId12"/>
    <p:sldId id="275" r:id="rId13"/>
    <p:sldId id="273" r:id="rId14"/>
    <p:sldId id="274" r:id="rId15"/>
    <p:sldId id="265" r:id="rId16"/>
    <p:sldId id="264" r:id="rId17"/>
    <p:sldId id="276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8E9"/>
    <a:srgbClr val="E6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FE17A-96AF-4E44-8520-FB00FBC150E6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86D34-A319-3047-9BEF-015F2499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40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F5CAB-05EA-974F-9DDE-057ABF24903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38327-1EFA-8740-B14D-411C9960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5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</a:t>
            </a:r>
            <a:r>
              <a:rPr lang="en-US" baseline="0" dirty="0" smtClean="0"/>
              <a:t> Record Locator Service feature will be referred to as the Patient Locator Query service going forward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4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6290" y="1315397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958" y="1491556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0958" y="2601296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70364" y="3209790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363" y="4767263"/>
            <a:ext cx="46894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6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606-839C-4D0E-B338-B1A524E23427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06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133-0C81-4D6D-98DC-D2ABC6EDA785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B3AE-4E47-4D04-A2F1-B0E6149F540B}" type="datetime1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48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058A-CED4-4C0C-A116-00F7F560275F}" type="datetime1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9658-84A0-4211-B3FE-B8FEFA59BC64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8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2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6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FA87-1AA7-49E9-997F-C56A520D72F2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7E5E-FC9E-4CBA-B8F4-9AF63C2C96E2}" type="datetime1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66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53F6-16D2-4CC7-92BC-E5B0D4286C49}" type="datetime1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9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EF8-D50E-4B73-88A2-C2DCAADCDC91}" type="datetime1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11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w/Subtitl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D365-271E-4464-BFC7-DA0B243709FB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42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072865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84668" y="2249024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4668" y="3358764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84074" y="3967258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997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6B7F-A436-4741-AA7D-57AF628AB274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7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4033542"/>
            <a:ext cx="7320805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BD6-59C0-4545-93BF-E610BB8F7F5B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6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C2B2-05CD-410F-B5DB-A8F3280D2BC4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81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237D-12C9-472E-B2F0-8C0EA7D851E3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2500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84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8CA4-6129-4628-84DC-E0B128542D91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40267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29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BDFA-13C2-40CC-8B6D-E9718493DB3A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71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E58-1EDD-4B3E-88AB-0F750A3A9746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10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ertical Text Placeholder 2"/>
          <p:cNvSpPr>
            <a:spLocks noGrp="1"/>
          </p:cNvSpPr>
          <p:nvPr>
            <p:ph type="body" orient="vert" idx="13"/>
          </p:nvPr>
        </p:nvSpPr>
        <p:spPr>
          <a:xfrm>
            <a:off x="457200" y="205979"/>
            <a:ext cx="6975656" cy="4290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2677" y="434243"/>
            <a:ext cx="1131750" cy="3165770"/>
          </a:xfrm>
        </p:spPr>
        <p:txBody>
          <a:bodyPr vert="eaVert"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A89E-2545-423F-A1EA-1DB19B440050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75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E200-BAB7-4C97-BD4F-7085D7B60183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 hasCustomPrompt="1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dirty="0" smtClean="0"/>
              <a:t>Contact Us</a:t>
            </a:r>
            <a:endParaRPr lang="en-US" dirty="0"/>
          </a:p>
        </p:txBody>
      </p:sp>
      <p:pic>
        <p:nvPicPr>
          <p:cNvPr id="15" name="Picture 14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959544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5719544" y="1106623"/>
            <a:ext cx="2967256" cy="169280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Connect with Federal Health Architecture – We’d love to hear from you!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5719544" y="2951833"/>
            <a:ext cx="2967256" cy="15470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67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for Com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029B-6753-4CBD-83A0-CC653837CD55}" type="datetime1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2493175"/>
            <a:ext cx="6185023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1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See you soon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1" y="1575505"/>
            <a:ext cx="6185023" cy="910689"/>
          </a:xfrm>
        </p:spPr>
        <p:txBody>
          <a:bodyPr>
            <a:noAutofit/>
          </a:bodyPr>
          <a:lstStyle>
            <a:lvl1pPr algn="r">
              <a:lnSpc>
                <a:spcPct val="70000"/>
              </a:lnSpc>
              <a:defRPr sz="3600" b="1"/>
            </a:lvl1pPr>
          </a:lstStyle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pic>
        <p:nvPicPr>
          <p:cNvPr id="10" name="Picture 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28" y="1248498"/>
            <a:ext cx="2057400" cy="20574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83619"/>
            <a:ext cx="7772400" cy="1021556"/>
          </a:xfrm>
        </p:spPr>
        <p:txBody>
          <a:bodyPr anchor="b">
            <a:normAutofit/>
          </a:bodyPr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305175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D2124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7081-1CB2-4F70-BBE6-CD39A7997D5A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23" y="287852"/>
            <a:ext cx="2377440" cy="237744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09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66554E-1ED4-4B86-BFE2-7E387D0116B3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break-time_increment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45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DD79D8-6FF1-4F1B-BC1E-8536475A599C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6D8B3E-9E5A-4005-9857-39DE82235585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36E66C-1BC8-447C-8091-D2014E575BD5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FD8859-5F71-4994-AE32-CD658ABB530B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8B2DF-C799-4E85-9C49-CBD9EB2CA96F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760CFB-F748-42A8-A2C6-8FA60CF222B2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EDE79F-D489-4750-A6D9-4D8AA5FDE31C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CED733-DB3D-4696-AD6A-F3672F198565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753F2F-D967-491C-8571-7DDA498E9FE5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5B0F-793B-48EF-A708-FC00476650B2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538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3C57B0-0F00-4380-A0AC-CDE244DBA833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1E16BD-355C-4C14-A712-1FE920063F46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m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F24B9A-B62A-46A8-ACD8-F88CE8A5A816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7851" y="1364745"/>
            <a:ext cx="828675" cy="636984"/>
          </a:xfrm>
        </p:spPr>
        <p:txBody>
          <a:bodyPr anchor="ctr">
            <a:noAutofit/>
          </a:bodyPr>
          <a:lstStyle>
            <a:lvl1pPr marL="0" indent="0" algn="ctr">
              <a:buNone/>
              <a:defRPr sz="3400" b="1">
                <a:solidFill>
                  <a:srgbClr val="000000"/>
                </a:solidFill>
              </a:defRPr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EF4F-8EAC-41E9-85D9-A40B2C1491BA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res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57200" y="1284042"/>
            <a:ext cx="3037617" cy="30403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620B-A86F-4C07-9F4E-E60E1657718B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5284" y="1444062"/>
            <a:ext cx="2737259" cy="273634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120012" y="1106623"/>
            <a:ext cx="4566789" cy="339447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77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22"/>
          </p:nvPr>
        </p:nvSpPr>
        <p:spPr>
          <a:xfrm>
            <a:off x="2290771" y="2941721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57200" y="2853973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42990" y="2939698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357-EA3C-4B92-A233-476B7DD1BD5B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290772" y="1140984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57201" y="1053236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42991" y="1138961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>
            <a:spLocks noGrp="1"/>
          </p:cNvSpPr>
          <p:nvPr>
            <p:ph sz="half" idx="23"/>
          </p:nvPr>
        </p:nvSpPr>
        <p:spPr>
          <a:xfrm>
            <a:off x="6038754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half" idx="22"/>
          </p:nvPr>
        </p:nvSpPr>
        <p:spPr>
          <a:xfrm>
            <a:off x="3252882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F2A-496D-4843-B2BB-A97AB3942936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17928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1103718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797584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883374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583529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669319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/>
          <p:cNvSpPr>
            <a:spLocks noGrp="1"/>
          </p:cNvSpPr>
          <p:nvPr>
            <p:ph sz="half" idx="27"/>
          </p:nvPr>
        </p:nvSpPr>
        <p:spPr>
          <a:xfrm>
            <a:off x="6342894" y="2908321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57201" y="2908321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71501" y="3022689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sz="half" idx="25"/>
          </p:nvPr>
        </p:nvSpPr>
        <p:spPr>
          <a:xfrm>
            <a:off x="2008765" y="2909934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791330" y="1107076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905630" y="1221444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23"/>
          </p:nvPr>
        </p:nvSpPr>
        <p:spPr>
          <a:xfrm>
            <a:off x="6342894" y="1108689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57200" y="1107077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E315-3498-4CC2-8649-CA0009358C95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1500" y="1221445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008764" y="1108690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39" name="Oval 38"/>
          <p:cNvSpPr>
            <a:spLocks noChangeAspect="1"/>
          </p:cNvSpPr>
          <p:nvPr userDrawn="1"/>
        </p:nvSpPr>
        <p:spPr>
          <a:xfrm>
            <a:off x="4791330" y="2906708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4905630" y="3021076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2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7610623" cy="508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6498"/>
            <a:ext cx="8229600" cy="36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A5E0836-E21E-4D77-A3F5-91632BC6D8E5}" type="datetime1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6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  <p:sldLayoutId id="2147483772" r:id="rId38"/>
    <p:sldLayoutId id="2147483773" r:id="rId39"/>
    <p:sldLayoutId id="2147483774" r:id="rId40"/>
    <p:sldLayoutId id="2147483775" r:id="rId41"/>
    <p:sldLayoutId id="2147483776" r:id="rId4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max.gov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healthit.gov/FHA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spaces/CONNECTWIKI/pages/117610137/CONNECT+Binaries+by+Release" TargetMode="External"/><Relationship Id="rId2" Type="http://schemas.openxmlformats.org/officeDocument/2006/relationships/hyperlink" Target="https://connectopensource.atlassian.net/wiki/spaces/CONNECTWIKI/pages/245399578/CONNECT+5.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x/BIAyI" TargetMode="External"/><Relationship Id="rId2" Type="http://schemas.openxmlformats.org/officeDocument/2006/relationships/hyperlink" Target="https://connectopensource.atlassian.net/wiki/x/CwCPHg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nectopensource.atlassian.net/wiki/spaces/CONNECTWIKI/pages/245399578/CONNECT+5.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</a:t>
            </a:r>
            <a:br>
              <a:rPr lang="en-US" dirty="0" smtClean="0"/>
            </a:br>
            <a:r>
              <a:rPr lang="en-US" dirty="0" smtClean="0"/>
              <a:t>Sprint </a:t>
            </a:r>
            <a:r>
              <a:rPr lang="en-US" dirty="0" smtClean="0"/>
              <a:t>42 </a:t>
            </a:r>
            <a:r>
              <a:rPr lang="en-US" dirty="0" smtClean="0"/>
              <a:t>review</a:t>
            </a:r>
            <a:br>
              <a:rPr lang="en-US" dirty="0" smtClean="0"/>
            </a:br>
            <a:r>
              <a:rPr lang="en-US" dirty="0" smtClean="0"/>
              <a:t>Sprint </a:t>
            </a:r>
            <a:r>
              <a:rPr lang="en-US" dirty="0" smtClean="0"/>
              <a:t>43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May </a:t>
            </a:r>
            <a:r>
              <a:rPr lang="en-US" dirty="0" smtClean="0"/>
              <a:t>31,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Agency alerts and input requests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What features/options are required for agency-specific RLS implementations?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TLS 1.3 being considered for </a:t>
            </a:r>
            <a:r>
              <a:rPr lang="en-US" altLang="en-US" dirty="0" err="1" smtClean="0">
                <a:cs typeface="Georgia" panose="02040502050405020303" pitchFamily="18" charset="0"/>
              </a:rPr>
              <a:t>eHealth</a:t>
            </a:r>
            <a:r>
              <a:rPr lang="en-US" altLang="en-US" dirty="0" smtClean="0">
                <a:cs typeface="Georgia" panose="02040502050405020303" pitchFamily="18" charset="0"/>
              </a:rPr>
              <a:t> Exchange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65302"/>
              </p:ext>
            </p:extLst>
          </p:nvPr>
        </p:nvGraphicFramePr>
        <p:xfrm>
          <a:off x="71439" y="1064419"/>
          <a:ext cx="9001125" cy="351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DoD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Monica Farah-Stapleton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Crystal Baum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Kimberly Hranowsky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Sonja Lemott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Keane (SCQC Team)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Carlos Mole(SCQC Team)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Sean</a:t>
                      </a:r>
                      <a:r>
                        <a:rPr lang="en-US" sz="900" baseline="0" dirty="0" smtClean="0">
                          <a:effectLst/>
                        </a:rPr>
                        <a:t> Miller 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Steven Phillips </a:t>
                      </a:r>
                      <a:r>
                        <a:rPr lang="en-US" sz="900" baseline="0" dirty="0" smtClean="0">
                          <a:effectLst/>
                        </a:rPr>
                        <a:t>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Adam Rabinowitz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J Ramage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Ollie Gray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Chrisjan Matser</a:t>
                      </a:r>
                    </a:p>
                  </a:txBody>
                  <a:tcPr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Hunolt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Margaret Donohue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Seitz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Todd Turner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Vazquez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 Hassinger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Kevin Via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 Erickson</a:t>
                      </a:r>
                    </a:p>
                  </a:txBody>
                  <a:tcPr/>
                </a:tc>
              </a:tr>
              <a:tr h="52535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Marty Prahl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Karen Perlstein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Stephen Bounds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effectLst/>
                        </a:rPr>
                        <a:t>Tom Davidson</a:t>
                      </a:r>
                      <a:endParaRPr lang="en-US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Dave Arvin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Joe Lamy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6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071397"/>
              </p:ext>
            </p:extLst>
          </p:nvPr>
        </p:nvGraphicFramePr>
        <p:xfrm>
          <a:off x="71439" y="1064419"/>
          <a:ext cx="9001125" cy="280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CMS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Melanie Combs-Dyer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Wigginton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Aaron Walters (CMS/OFM)</a:t>
                      </a:r>
                    </a:p>
                  </a:txBody>
                  <a:tcPr anchor="ctr"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IHS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Mark Rives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Michael</a:t>
                      </a:r>
                      <a:r>
                        <a:rPr lang="en-US" sz="900" baseline="0" dirty="0" smtClean="0">
                          <a:effectLst/>
                        </a:rPr>
                        <a:t> Fairbanks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Mike Davis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Bob Guajardo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Jeanette Komkofs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2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6609"/>
            <a:ext cx="8229600" cy="414997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itchFamily="34" charset="-128"/>
                <a:cs typeface="Georgia" pitchFamily="18" charset="0"/>
              </a:rPr>
              <a:t>Current Partner Supported Platforms in </a:t>
            </a:r>
            <a:r>
              <a:rPr lang="en-US" altLang="en-US" dirty="0" smtClean="0">
                <a:ea typeface="ＭＳ Ｐゴシック" pitchFamily="34" charset="-128"/>
                <a:cs typeface="Georgia" pitchFamily="18" charset="0"/>
              </a:rPr>
              <a:t>production</a:t>
            </a:r>
            <a:endParaRPr lang="en-US" altLang="en-US" dirty="0">
              <a:ea typeface="ＭＳ Ｐゴシック" pitchFamily="34" charset="-128"/>
              <a:cs typeface="Georg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570139"/>
              </p:ext>
            </p:extLst>
          </p:nvPr>
        </p:nvGraphicFramePr>
        <p:xfrm>
          <a:off x="138112" y="1433157"/>
          <a:ext cx="8848725" cy="308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745"/>
                <a:gridCol w="1769745"/>
                <a:gridCol w="1769745"/>
                <a:gridCol w="1769745"/>
                <a:gridCol w="1769745"/>
              </a:tblGrid>
              <a:tr h="60928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CONNECT Version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JVM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Application Server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Server Platform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DoD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4.7.hotfix1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JBoss EAP 7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Red Hat Linux </a:t>
                      </a:r>
                      <a:br>
                        <a:rPr lang="es-MX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version </a:t>
                      </a:r>
                      <a:r>
                        <a:rPr lang="es-MX" sz="1200" dirty="0" smtClean="0">
                          <a:effectLst/>
                        </a:rPr>
                        <a:t>6.8 - </a:t>
                      </a:r>
                      <a:r>
                        <a:rPr lang="es-MX" sz="1200" dirty="0">
                          <a:effectLst/>
                        </a:rPr>
                        <a:t>64 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4.5.hotfix1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WebLogic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12.2.1.2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Red Hat Linux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version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6.1 - 64 </a:t>
                      </a:r>
                      <a:r>
                        <a:rPr lang="en-US" sz="1200" dirty="0">
                          <a:effectLst/>
                        </a:rPr>
                        <a:t>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CMS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4.4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8.5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Solaris Sparc 10 and x86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4.5.hotfix1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</a:t>
                      </a:r>
                      <a:r>
                        <a:rPr lang="en-US" sz="1200" dirty="0" smtClean="0">
                          <a:effectLst/>
                        </a:rPr>
                        <a:t>8.5.5.8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Sun Solaris Sparc 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8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application servers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WebLogic 12.1.1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WebSphere 8.5</a:t>
            </a:r>
          </a:p>
          <a:p>
            <a:pPr lvl="1">
              <a:buFontTx/>
              <a:buChar char="•"/>
              <a:defRPr/>
            </a:pPr>
            <a:endParaRPr lang="en-US" altLang="en-US" dirty="0">
              <a:cs typeface="Georgia" panose="02040502050405020303" pitchFamily="18" charset="0"/>
            </a:endParaRPr>
          </a:p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product versions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Georgia" panose="02040502050405020303" pitchFamily="18" charset="0"/>
              </a:rPr>
              <a:t>5.1.1</a:t>
            </a:r>
            <a:endParaRPr lang="en-US" altLang="en-US" dirty="0">
              <a:cs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5.0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4.7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4.6 – eHealth Exchange Validated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4.5.2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4.4.1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00450" y="1393032"/>
            <a:ext cx="4495800" cy="94297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JBoss EAP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WildFly 8.x --- Open source application server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 – Contact 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Address:	 </a:t>
            </a:r>
            <a:r>
              <a:rPr lang="en-US" sz="1000" b="1" dirty="0" smtClean="0"/>
              <a:t>Federal </a:t>
            </a:r>
            <a:r>
              <a:rPr lang="en-US" sz="1000" b="1" dirty="0"/>
              <a:t>Health Architecture Program Management </a:t>
            </a:r>
            <a:r>
              <a:rPr lang="en-US" sz="1000" b="1" dirty="0" smtClean="0"/>
              <a:t>Office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			Office </a:t>
            </a:r>
            <a:r>
              <a:rPr lang="en-US" sz="1000" dirty="0"/>
              <a:t>of the National Coordinator for Health </a:t>
            </a:r>
            <a:r>
              <a:rPr lang="en-US" sz="1000" dirty="0" smtClean="0"/>
              <a:t>IT</a:t>
            </a:r>
            <a:br>
              <a:rPr lang="en-US" sz="1000" dirty="0" smtClean="0"/>
            </a:br>
            <a:r>
              <a:rPr lang="en-US" sz="1000" dirty="0" smtClean="0"/>
              <a:t>			Department </a:t>
            </a:r>
            <a:r>
              <a:rPr lang="en-US" sz="1000" dirty="0"/>
              <a:t>of Health and Human </a:t>
            </a:r>
            <a:r>
              <a:rPr lang="en-US" sz="1000" dirty="0" smtClean="0"/>
              <a:t>Services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		Capital </a:t>
            </a:r>
            <a:r>
              <a:rPr lang="en-US" sz="1000" dirty="0"/>
              <a:t>View Office </a:t>
            </a:r>
            <a:r>
              <a:rPr lang="en-US" sz="1000" dirty="0" smtClean="0"/>
              <a:t>Building</a:t>
            </a:r>
            <a:br>
              <a:rPr lang="en-US" sz="1000" dirty="0" smtClean="0"/>
            </a:br>
            <a:r>
              <a:rPr lang="en-US" sz="1000" dirty="0" smtClean="0"/>
              <a:t>			425 </a:t>
            </a:r>
            <a:r>
              <a:rPr lang="en-US" sz="1000" dirty="0"/>
              <a:t>3rd Street </a:t>
            </a:r>
            <a:r>
              <a:rPr lang="en-US" sz="1000" dirty="0" smtClean="0"/>
              <a:t>SW</a:t>
            </a:r>
            <a:br>
              <a:rPr lang="en-US" sz="1000" dirty="0" smtClean="0"/>
            </a:br>
            <a:r>
              <a:rPr lang="en-US" sz="1000" dirty="0" smtClean="0"/>
              <a:t>			Washington</a:t>
            </a:r>
            <a:r>
              <a:rPr lang="en-US" sz="1000" dirty="0"/>
              <a:t>, DC </a:t>
            </a:r>
            <a:r>
              <a:rPr lang="en-US" sz="1000" dirty="0" smtClean="0"/>
              <a:t>20004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General</a:t>
            </a:r>
            <a:br>
              <a:rPr lang="en-US" sz="1000" dirty="0" smtClean="0"/>
            </a:br>
            <a:r>
              <a:rPr lang="en-US" sz="1000" dirty="0" smtClean="0"/>
              <a:t>	Email:		</a:t>
            </a:r>
            <a:r>
              <a:rPr lang="en-US" sz="1000" b="1" dirty="0" err="1" smtClean="0"/>
              <a:t>federal.health@hhs.gov</a:t>
            </a:r>
            <a:endParaRPr lang="en-US" sz="10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Phone:		(202) 573-3700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/>
              <a:t>	</a:t>
            </a:r>
            <a:r>
              <a:rPr lang="en-US" sz="1000" dirty="0" smtClean="0"/>
              <a:t>Websites:	</a:t>
            </a:r>
            <a:r>
              <a:rPr lang="en-US" sz="1000" b="1" dirty="0" smtClean="0">
                <a:hlinkClick r:id="rId2"/>
              </a:rPr>
              <a:t>www.healthit.gov/FHA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smtClean="0"/>
              <a:t>		</a:t>
            </a:r>
            <a:r>
              <a:rPr lang="en-US" sz="1000" b="1" dirty="0" smtClean="0">
                <a:hlinkClick r:id="rId3"/>
              </a:rPr>
              <a:t>www.max.gov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endParaRPr lang="en-US" sz="1000" dirty="0" smtClean="0"/>
          </a:p>
        </p:txBody>
      </p:sp>
      <p:pic>
        <p:nvPicPr>
          <p:cNvPr id="10" name="Content Placeholder 9" descr="j0289528.jpg"/>
          <p:cNvPicPr>
            <a:picLocks noGrp="1" noChangeAspect="1"/>
          </p:cNvPicPr>
          <p:nvPr>
            <p:ph sz="half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9292" r="-7" b="52684"/>
          <a:stretch/>
        </p:blipFill>
        <p:spPr>
          <a:xfrm>
            <a:off x="5719763" y="1106488"/>
            <a:ext cx="2967037" cy="16922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15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1000" dirty="0" smtClean="0"/>
              <a:t>CONNECT ON OUR SOCIAL NETWORKS: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 smtClean="0"/>
              <a:t>	</a:t>
            </a:r>
            <a:r>
              <a:rPr lang="en-US" sz="1000" b="1" dirty="0" err="1" smtClean="0"/>
              <a:t>Twitter.com</a:t>
            </a:r>
            <a:r>
              <a:rPr lang="en-US" sz="1000" b="1" dirty="0"/>
              <a:t>/</a:t>
            </a:r>
            <a:r>
              <a:rPr lang="en-US" sz="1000" b="1" dirty="0" err="1" smtClean="0"/>
              <a:t>onc_fha</a:t>
            </a:r>
            <a:endParaRPr lang="en-US" sz="10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err="1" smtClean="0"/>
              <a:t>linkedin.com</a:t>
            </a:r>
            <a:r>
              <a:rPr lang="en-US" sz="1000" b="1" dirty="0"/>
              <a:t>/groups/4526376/profile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</p:txBody>
      </p:sp>
      <p:pic>
        <p:nvPicPr>
          <p:cNvPr id="12" name="Picture 11" descr="icons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322213"/>
            <a:ext cx="195042" cy="195042"/>
          </a:xfrm>
          <a:prstGeom prst="rect">
            <a:avLst/>
          </a:prstGeom>
        </p:spPr>
      </p:pic>
      <p:pic>
        <p:nvPicPr>
          <p:cNvPr id="13" name="Picture 12" descr="icons-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479493"/>
            <a:ext cx="195042" cy="195042"/>
          </a:xfrm>
          <a:prstGeom prst="rect">
            <a:avLst/>
          </a:prstGeom>
        </p:spPr>
      </p:pic>
      <p:pic>
        <p:nvPicPr>
          <p:cNvPr id="14" name="Picture 13" descr="icons-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1953836"/>
            <a:ext cx="195042" cy="195042"/>
          </a:xfrm>
          <a:prstGeom prst="rect">
            <a:avLst/>
          </a:prstGeom>
        </p:spPr>
      </p:pic>
      <p:pic>
        <p:nvPicPr>
          <p:cNvPr id="15" name="Picture 14" descr="icons-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656222"/>
            <a:ext cx="195042" cy="195042"/>
          </a:xfrm>
          <a:prstGeom prst="rect">
            <a:avLst/>
          </a:prstGeom>
        </p:spPr>
      </p:pic>
      <p:pic>
        <p:nvPicPr>
          <p:cNvPr id="17" name="Picture 16" descr="icons-0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760317"/>
            <a:ext cx="195042" cy="195042"/>
          </a:xfrm>
          <a:prstGeom prst="rect">
            <a:avLst/>
          </a:prstGeom>
        </p:spPr>
      </p:pic>
      <p:pic>
        <p:nvPicPr>
          <p:cNvPr id="19" name="Picture 18" descr="icons-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087379"/>
            <a:ext cx="195042" cy="19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See you soon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 5.1 released!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  <a:hlinkClick r:id="rId2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connectopensource.atlassian.net/wiki/spaces/CONNECTWIKI/pages/245399578/CONNECT+5.1</a:t>
            </a:r>
            <a:endParaRPr lang="en-US" altLang="en-US" dirty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  <a:hlinkClick r:id="rId3"/>
              </a:rPr>
              <a:t>https://connectopensource.atlassian.net/wiki/spaces/CONNECTWIKI/pages/117610137/CONNECT+Binaries+by+Release</a:t>
            </a:r>
            <a:r>
              <a:rPr lang="en-US" altLang="en-US" dirty="0">
                <a:cs typeface="Georgia" panose="02040502050405020303" pitchFamily="18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65" y="2819104"/>
            <a:ext cx="4513470" cy="138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3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Sprint resource </a:t>
            </a:r>
            <a:r>
              <a:rPr lang="en-US" altLang="en-US" dirty="0" smtClean="0">
                <a:ea typeface="ＭＳ Ｐゴシック" pitchFamily="34" charset="-128"/>
              </a:rPr>
              <a:t>pages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past sprint, visit: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2"/>
              </a:rPr>
              <a:t>https://connectopensource.atlassian.net/wiki/x/CwCPHg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current sprint, visit: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3"/>
              </a:rPr>
              <a:t>https://connectopensource.atlassian.net/wiki/x/BIAyI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complete information on the CONNECT </a:t>
            </a:r>
            <a:r>
              <a:rPr lang="en-US" dirty="0" smtClean="0">
                <a:ea typeface="ＭＳ Ｐゴシック" pitchFamily="34" charset="-128"/>
              </a:rPr>
              <a:t>5.1.1 </a:t>
            </a:r>
            <a:r>
              <a:rPr lang="en-US" dirty="0">
                <a:ea typeface="ＭＳ Ｐゴシック" pitchFamily="34" charset="-128"/>
              </a:rPr>
              <a:t>release visit: </a:t>
            </a:r>
            <a:r>
              <a:rPr lang="en-US" i="1" dirty="0">
                <a:ea typeface="ＭＳ Ｐゴシック" pitchFamily="34" charset="-128"/>
                <a:hlinkClick r:id="rId4"/>
              </a:rPr>
              <a:t>https://connectopensource.atlassian.net/wiki/spaces/CONNECTWIKI/pages/245399578/CONNECT+5.1</a:t>
            </a:r>
            <a:endParaRPr lang="en-US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CONNECT 5.1.2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Fixing Bug with Multiple exchange endpoint targeting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Adding Endpoint override capability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Exchange Manager scheduler to </a:t>
            </a:r>
            <a:r>
              <a:rPr lang="en-US" altLang="en-US" dirty="0" smtClean="0">
                <a:cs typeface="Georgia" panose="02040502050405020303" pitchFamily="18" charset="0"/>
              </a:rPr>
              <a:t>use Spring-managed threads </a:t>
            </a:r>
            <a:endParaRPr lang="en-US" altLang="en-US" dirty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Automatically releases allocated but unused memory in managed objects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Reduces the risk of </a:t>
            </a:r>
            <a:r>
              <a:rPr lang="en-US" altLang="en-US" dirty="0" err="1">
                <a:cs typeface="Georgia" panose="02040502050405020303" pitchFamily="18" charset="0"/>
              </a:rPr>
              <a:t>OutOfMemory</a:t>
            </a:r>
            <a:r>
              <a:rPr lang="en-US" altLang="en-US" dirty="0">
                <a:cs typeface="Georgia" panose="02040502050405020303" pitchFamily="18" charset="0"/>
              </a:rPr>
              <a:t> </a:t>
            </a:r>
            <a:r>
              <a:rPr lang="en-US" altLang="en-US" dirty="0" smtClean="0">
                <a:cs typeface="Georgia" panose="02040502050405020303" pitchFamily="18" charset="0"/>
              </a:rPr>
              <a:t>exceptions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Patch will be available end of current sprint  (May 25)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Sprint </a:t>
            </a:r>
            <a:r>
              <a:rPr lang="en-US" altLang="en-US" dirty="0" smtClean="0">
                <a:ea typeface="ＭＳ Ｐゴシック" pitchFamily="34" charset="-128"/>
              </a:rPr>
              <a:t>41 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Patient Locator Query </a:t>
            </a:r>
            <a:r>
              <a:rPr lang="en-US" altLang="en-US" dirty="0">
                <a:cs typeface="Georgia" panose="02040502050405020303" pitchFamily="18" charset="0"/>
              </a:rPr>
              <a:t>schemas and WSDLs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Document Data Submission schemas and WSDLs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Configurable CONNECT instances – test execution</a:t>
            </a:r>
          </a:p>
        </p:txBody>
      </p:sp>
    </p:spTree>
    <p:extLst>
      <p:ext uri="{BB962C8B-B14F-4D97-AF65-F5344CB8AC3E}">
        <p14:creationId xmlns:p14="http://schemas.microsoft.com/office/powerpoint/2010/main" val="19003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Record Locator Service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Patient Locator Query WSDL created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Patient Locator Query </a:t>
            </a:r>
            <a:r>
              <a:rPr lang="en-US" altLang="en-US" dirty="0" smtClean="0">
                <a:cs typeface="Georgia" panose="02040502050405020303" pitchFamily="18" charset="0"/>
              </a:rPr>
              <a:t>Schema created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Features/options required for agency-specific RLS implementations</a:t>
            </a:r>
            <a:r>
              <a:rPr lang="en-US" altLang="en-US" dirty="0" smtClean="0">
                <a:cs typeface="Georgia" panose="02040502050405020303" pitchFamily="18" charset="0"/>
              </a:rPr>
              <a:t>?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Document Data Submission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Register Document WSDL created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Register Document </a:t>
            </a:r>
            <a:r>
              <a:rPr lang="en-US" altLang="en-US" dirty="0" smtClean="0">
                <a:cs typeface="Georgia" panose="02040502050405020303" pitchFamily="18" charset="0"/>
              </a:rPr>
              <a:t>Schema created</a:t>
            </a:r>
          </a:p>
        </p:txBody>
      </p:sp>
    </p:spTree>
    <p:extLst>
      <p:ext uri="{BB962C8B-B14F-4D97-AF65-F5344CB8AC3E}">
        <p14:creationId xmlns:p14="http://schemas.microsoft.com/office/powerpoint/2010/main" val="1619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cs typeface="Georgia" panose="02040502050405020303" pitchFamily="18" charset="0"/>
              </a:rPr>
              <a:t>Configurable CONNECT instances - </a:t>
            </a:r>
            <a:r>
              <a:rPr lang="en-US" altLang="en-US" dirty="0" smtClean="0">
                <a:cs typeface="Georgia" panose="02040502050405020303" pitchFamily="18" charset="0"/>
              </a:rPr>
              <a:t>Testing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One-click validation test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Loopback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Gateway to gateway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Replaces existing resource-intensive </a:t>
            </a:r>
            <a:r>
              <a:rPr lang="en-US" altLang="en-US" dirty="0" err="1" smtClean="0">
                <a:cs typeface="Georgia" panose="02040502050405020303" pitchFamily="18" charset="0"/>
              </a:rPr>
              <a:t>interop</a:t>
            </a:r>
            <a:r>
              <a:rPr lang="en-US" altLang="en-US" dirty="0" smtClean="0">
                <a:cs typeface="Georgia" panose="02040502050405020303" pitchFamily="18" charset="0"/>
              </a:rPr>
              <a:t> testing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FHIR directory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Suggested fixes/improvements approved by </a:t>
            </a:r>
            <a:r>
              <a:rPr lang="en-US" altLang="en-US" dirty="0" err="1" smtClean="0">
                <a:cs typeface="Georgia" panose="02040502050405020303" pitchFamily="18" charset="0"/>
              </a:rPr>
              <a:t>eHealth</a:t>
            </a:r>
            <a:r>
              <a:rPr lang="en-US" altLang="en-US" dirty="0" smtClean="0">
                <a:cs typeface="Georgia" panose="02040502050405020303" pitchFamily="18" charset="0"/>
              </a:rPr>
              <a:t> Exchange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No changes required to CONNECT 5.1.1 for resource consumption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Awaiting updates to </a:t>
            </a:r>
            <a:r>
              <a:rPr lang="en-US" altLang="en-US" dirty="0" err="1" smtClean="0">
                <a:cs typeface="Georgia" panose="02040502050405020303" pitchFamily="18" charset="0"/>
              </a:rPr>
              <a:t>eHealth</a:t>
            </a:r>
            <a:r>
              <a:rPr lang="en-US" altLang="en-US" dirty="0">
                <a:cs typeface="Georgia" panose="02040502050405020303" pitchFamily="18" charset="0"/>
              </a:rPr>
              <a:t> </a:t>
            </a:r>
            <a:r>
              <a:rPr lang="en-US" altLang="en-US" dirty="0" smtClean="0">
                <a:cs typeface="Georgia" panose="02040502050405020303" pitchFamily="18" charset="0"/>
              </a:rPr>
              <a:t>Exchange directory for further testing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Sprint 42 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Patient Locator Query gateway and adapter base 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Document Data Submission gateway and adapter base 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Release 5.1.2 patch for Exchange Manager Updates</a:t>
            </a:r>
          </a:p>
        </p:txBody>
      </p:sp>
    </p:spTree>
    <p:extLst>
      <p:ext uri="{BB962C8B-B14F-4D97-AF65-F5344CB8AC3E}">
        <p14:creationId xmlns:p14="http://schemas.microsoft.com/office/powerpoint/2010/main" val="39943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A2016_PPTtheme_16.9-BLUEwoONC">
  <a:themeElements>
    <a:clrScheme name="FHA Blue">
      <a:dk1>
        <a:srgbClr val="1D427C"/>
      </a:dk1>
      <a:lt1>
        <a:sysClr val="window" lastClr="FFFFFF"/>
      </a:lt1>
      <a:dk2>
        <a:srgbClr val="B8B6B8"/>
      </a:dk2>
      <a:lt2>
        <a:srgbClr val="EEECE1"/>
      </a:lt2>
      <a:accent1>
        <a:srgbClr val="1D427C"/>
      </a:accent1>
      <a:accent2>
        <a:srgbClr val="D21242"/>
      </a:accent2>
      <a:accent3>
        <a:srgbClr val="D2E4F0"/>
      </a:accent3>
      <a:accent4>
        <a:srgbClr val="FFDE17"/>
      </a:accent4>
      <a:accent5>
        <a:srgbClr val="00A14B"/>
      </a:accent5>
      <a:accent6>
        <a:srgbClr val="FF8000"/>
      </a:accent6>
      <a:hlink>
        <a:srgbClr val="D21242"/>
      </a:hlink>
      <a:folHlink>
        <a:srgbClr val="A70000"/>
      </a:folHlink>
    </a:clrScheme>
    <a:fontScheme name="FHA">
      <a:majorFont>
        <a:latin typeface="Times New Roman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FHA2016_PPTtheme_16.9-BLUEwoONC.thmx</Template>
  <TotalTime>5883</TotalTime>
  <Words>441</Words>
  <Application>Microsoft Office PowerPoint</Application>
  <PresentationFormat>On-screen Show (16:9)</PresentationFormat>
  <Paragraphs>159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Georgia</vt:lpstr>
      <vt:lpstr>Times New Roman</vt:lpstr>
      <vt:lpstr>FHA2016_PPTtheme_16.9-BLUEwoONC</vt:lpstr>
      <vt:lpstr>CONNECT Sprint 42 review Sprint 43 planning</vt:lpstr>
      <vt:lpstr>Sprint resource pages</vt:lpstr>
      <vt:lpstr>CONNECT 5.1.2</vt:lpstr>
      <vt:lpstr>Sprint 41 themes</vt:lpstr>
      <vt:lpstr>Record Locator Service</vt:lpstr>
      <vt:lpstr>Document Data Submission</vt:lpstr>
      <vt:lpstr>Configurable CONNECT instances - Testing</vt:lpstr>
      <vt:lpstr>FHIR directory</vt:lpstr>
      <vt:lpstr>Sprint 42 themes</vt:lpstr>
      <vt:lpstr>Agency alerts and input requests</vt:lpstr>
      <vt:lpstr>Partner and Community Support</vt:lpstr>
      <vt:lpstr>Partner and Community Support</vt:lpstr>
      <vt:lpstr>Partner and Community Support</vt:lpstr>
      <vt:lpstr>Partner and Community Support</vt:lpstr>
      <vt:lpstr>Questions? – Contact Us</vt:lpstr>
      <vt:lpstr>THANKS FOR COMING</vt:lpstr>
      <vt:lpstr>CONNECT 5.1 released!</vt:lpstr>
    </vt:vector>
  </TitlesOfParts>
  <Company>Royal Leo Studio,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Slides for Your Use in Everything</dc:title>
  <dc:creator>Christina</dc:creator>
  <cp:lastModifiedBy>Huynh, Sovann (CGI Federal)</cp:lastModifiedBy>
  <cp:revision>118</cp:revision>
  <dcterms:created xsi:type="dcterms:W3CDTF">2016-02-03T19:18:36Z</dcterms:created>
  <dcterms:modified xsi:type="dcterms:W3CDTF">2018-05-30T17:54:57Z</dcterms:modified>
</cp:coreProperties>
</file>