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  <p:sldMasterId id="2147483693" r:id="rId6"/>
    <p:sldMasterId id="2147483705" r:id="rId7"/>
    <p:sldMasterId id="2147483729" r:id="rId8"/>
    <p:sldMasterId id="2147483741" r:id="rId9"/>
    <p:sldMasterId id="2147483753" r:id="rId10"/>
    <p:sldMasterId id="2147483784" r:id="rId11"/>
    <p:sldMasterId id="2147483800" r:id="rId12"/>
  </p:sldMasterIdLst>
  <p:notesMasterIdLst>
    <p:notesMasterId r:id="rId23"/>
  </p:notesMasterIdLst>
  <p:handoutMasterIdLst>
    <p:handoutMasterId r:id="rId24"/>
  </p:handoutMasterIdLst>
  <p:sldIdLst>
    <p:sldId id="545" r:id="rId13"/>
    <p:sldId id="568" r:id="rId14"/>
    <p:sldId id="565" r:id="rId15"/>
    <p:sldId id="566" r:id="rId16"/>
    <p:sldId id="567" r:id="rId17"/>
    <p:sldId id="571" r:id="rId18"/>
    <p:sldId id="569" r:id="rId19"/>
    <p:sldId id="570" r:id="rId20"/>
    <p:sldId id="572" r:id="rId21"/>
    <p:sldId id="550" r:id="rId2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RJB" lastIdx="5" clrIdx="0"/>
  <p:cmAuthor id="1" name="Bob" initials="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8FF"/>
    <a:srgbClr val="B3D8FE"/>
    <a:srgbClr val="E3F0FF"/>
    <a:srgbClr val="F1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79424" autoAdjust="0"/>
  </p:normalViewPr>
  <p:slideViewPr>
    <p:cSldViewPr snapToGrid="0">
      <p:cViewPr>
        <p:scale>
          <a:sx n="70" d="100"/>
          <a:sy n="70" d="100"/>
        </p:scale>
        <p:origin x="-185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016"/>
    </p:cViewPr>
  </p:sorterViewPr>
  <p:notesViewPr>
    <p:cSldViewPr snapToGrid="0">
      <p:cViewPr varScale="1">
        <p:scale>
          <a:sx n="60" d="100"/>
          <a:sy n="60" d="100"/>
        </p:scale>
        <p:origin x="261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41754" cy="46545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568" y="3"/>
            <a:ext cx="3041754" cy="46545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E7D0B101-79AE-4AF1-B616-B4F6648BB76B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872"/>
            <a:ext cx="3041754" cy="4654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568" y="8838872"/>
            <a:ext cx="3041754" cy="4654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9926E208-CC13-4544-B445-F4EDDD017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00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1968" cy="465296"/>
          </a:xfrm>
          <a:prstGeom prst="rect">
            <a:avLst/>
          </a:prstGeom>
        </p:spPr>
        <p:txBody>
          <a:bodyPr vert="horz" lIns="92594" tIns="46297" rIns="92594" bIns="4629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6" y="0"/>
            <a:ext cx="3041968" cy="465296"/>
          </a:xfrm>
          <a:prstGeom prst="rect">
            <a:avLst/>
          </a:prstGeom>
        </p:spPr>
        <p:txBody>
          <a:bodyPr vert="horz" lIns="92594" tIns="46297" rIns="92594" bIns="46297" rtlCol="0"/>
          <a:lstStyle>
            <a:lvl1pPr algn="r">
              <a:defRPr sz="1200"/>
            </a:lvl1pPr>
          </a:lstStyle>
          <a:p>
            <a:fld id="{B9B1E246-3E84-47E8-A1D6-4A6B966BF7D0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4" tIns="46297" rIns="92594" bIns="4629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4" y="4420317"/>
            <a:ext cx="5615940" cy="4187667"/>
          </a:xfrm>
          <a:prstGeom prst="rect">
            <a:avLst/>
          </a:prstGeom>
        </p:spPr>
        <p:txBody>
          <a:bodyPr vert="horz" lIns="92594" tIns="46297" rIns="92594" bIns="4629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9014"/>
            <a:ext cx="3041968" cy="465296"/>
          </a:xfrm>
          <a:prstGeom prst="rect">
            <a:avLst/>
          </a:prstGeom>
        </p:spPr>
        <p:txBody>
          <a:bodyPr vert="horz" lIns="92594" tIns="46297" rIns="92594" bIns="4629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6" y="8839014"/>
            <a:ext cx="3041968" cy="465296"/>
          </a:xfrm>
          <a:prstGeom prst="rect">
            <a:avLst/>
          </a:prstGeom>
        </p:spPr>
        <p:txBody>
          <a:bodyPr vert="horz" lIns="92594" tIns="46297" rIns="92594" bIns="46297" rtlCol="0" anchor="b"/>
          <a:lstStyle>
            <a:lvl1pPr algn="r">
              <a:defRPr sz="1200"/>
            </a:lvl1pPr>
          </a:lstStyle>
          <a:p>
            <a:fld id="{1E94DB70-7C96-4C2E-A26A-63D208267F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9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C47D-DFDE-8845-9EA1-F99DC2F357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4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65" charset="-128"/>
                <a:cs typeface="ＭＳ Ｐゴシック" pitchFamily="-97" charset="-128"/>
              </a:rPr>
              <a:t>DSR Notes- </a:t>
            </a:r>
          </a:p>
          <a:p>
            <a:r>
              <a:rPr lang="en-US" b="1" dirty="0">
                <a:ea typeface="ＭＳ Ｐゴシック" pitchFamily="-65" charset="-128"/>
                <a:cs typeface="ＭＳ Ｐゴシック" pitchFamily="-97" charset="-128"/>
              </a:rPr>
              <a:t>Compliance</a:t>
            </a:r>
            <a:r>
              <a:rPr lang="en-US" dirty="0">
                <a:ea typeface="ＭＳ Ｐゴシック" pitchFamily="-65" charset="-128"/>
                <a:cs typeface="ＭＳ Ｐゴシック" pitchFamily="-97" charset="-128"/>
              </a:rPr>
              <a:t> with the NwHIN and underlying IHE specifications for audit messages for eHealth Exchange participants and other CONNECT adopters.</a:t>
            </a:r>
          </a:p>
          <a:p>
            <a:r>
              <a:rPr lang="en-US" dirty="0">
                <a:ea typeface="ＭＳ Ｐゴシック" pitchFamily="-65" charset="-128"/>
                <a:cs typeface="ＭＳ Ｐゴシック" pitchFamily="-97" charset="-128"/>
              </a:rPr>
              <a:t>Participants in the eHealth Exchange </a:t>
            </a:r>
            <a:r>
              <a:rPr lang="en-US" b="1" dirty="0">
                <a:ea typeface="ＭＳ Ｐゴシック" pitchFamily="-65" charset="-128"/>
                <a:cs typeface="ＭＳ Ｐゴシック" pitchFamily="-97" charset="-128"/>
              </a:rPr>
              <a:t>onboard</a:t>
            </a:r>
            <a:r>
              <a:rPr lang="en-US" dirty="0">
                <a:ea typeface="ＭＳ Ｐゴシック" pitchFamily="-65" charset="-128"/>
                <a:cs typeface="ＭＳ Ｐゴシック" pitchFamily="-97" charset="-128"/>
              </a:rPr>
              <a:t> successfully and produce ATNA compliant audit messages for gateway transactions.</a:t>
            </a:r>
          </a:p>
          <a:p>
            <a:r>
              <a:rPr lang="en-US" dirty="0">
                <a:ea typeface="ＭＳ Ｐゴシック" pitchFamily="-65" charset="-128"/>
                <a:cs typeface="ＭＳ Ｐゴシック" pitchFamily="-97" charset="-128"/>
              </a:rPr>
              <a:t>Providing </a:t>
            </a:r>
            <a:r>
              <a:rPr lang="en-US" b="1" dirty="0">
                <a:ea typeface="ＭＳ Ｐゴシック" pitchFamily="-65" charset="-128"/>
                <a:cs typeface="ＭＳ Ｐゴシック" pitchFamily="-97" charset="-128"/>
              </a:rPr>
              <a:t>flexibility</a:t>
            </a:r>
            <a:r>
              <a:rPr lang="en-US" dirty="0">
                <a:ea typeface="ＭＳ Ｐゴシック" pitchFamily="-65" charset="-128"/>
                <a:cs typeface="ＭＳ Ｐゴシック" pitchFamily="-97" charset="-128"/>
              </a:rPr>
              <a:t> to adopters as multiple options for auditing are supported.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C47D-DFDE-8845-9EA1-F99DC2F357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700" dirty="0"/>
              <a:t>Search/view audit events using System Administration module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C47D-DFDE-8845-9EA1-F99DC2F357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2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C47D-DFDE-8845-9EA1-F99DC2F357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5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C47D-DFDE-8845-9EA1-F99DC2F357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4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C47D-DFDE-8845-9EA1-F99DC2F357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2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C47D-DFDE-8845-9EA1-F99DC2F357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4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6C47D-DFDE-8845-9EA1-F99DC2F357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47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4DB70-7C96-4C2E-A26A-63D208267F5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8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8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deral Health Architecture&#10;Office of the National Coordinator for Health IT&#10;Linking Healthcare Communitie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2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D1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5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3" y="2239518"/>
            <a:ext cx="6771145" cy="288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king Healthcare Communities&#10;Federal Health Architecture&#10;Office of the National Coordinator for Health IT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5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2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D1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5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king Healthcare Communities&#10;Federal Health Architecture&#10;Office of the National Coordinator for Health IT&#10;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2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078090"/>
            <a:ext cx="9144000" cy="3296711"/>
          </a:xfrm>
          <a:prstGeom prst="rect">
            <a:avLst/>
          </a:pr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411604"/>
            <a:ext cx="7772400" cy="1322196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HA-full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22" y="507744"/>
            <a:ext cx="3406220" cy="1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0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857500"/>
            <a:ext cx="7696200" cy="1143000"/>
          </a:xfrm>
        </p:spPr>
        <p:txBody>
          <a:bodyPr/>
          <a:lstStyle>
            <a:lvl1pPr algn="ctr">
              <a:defRPr sz="3200">
                <a:solidFill>
                  <a:srgbClr val="013F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4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45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>
                <a:latin typeface="Calibri" panose="020F0502020204030204" pitchFamily="34" charset="0"/>
              </a:defRPr>
            </a:lvl1pPr>
            <a:lvl2pPr>
              <a:defRPr lang="en-US" dirty="0" smtClean="0">
                <a:latin typeface="Calibri" panose="020F0502020204030204" pitchFamily="34" charset="0"/>
              </a:defRPr>
            </a:lvl2pPr>
            <a:lvl3pPr>
              <a:defRPr lang="en-US" dirty="0" smtClean="0">
                <a:latin typeface="Calibri" panose="020F0502020204030204" pitchFamily="34" charset="0"/>
              </a:defRPr>
            </a:lvl3pPr>
            <a:lvl4pPr>
              <a:defRPr lang="en-US" dirty="0" smtClean="0">
                <a:latin typeface="Calibri" panose="020F0502020204030204" pitchFamily="34" charset="0"/>
              </a:defRPr>
            </a:lvl4pPr>
            <a:lvl5pPr>
              <a:defRPr lang="en-US" dirty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3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85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0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056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2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deral Health Architecture&#10;Office of the National Coordinator for Health IT&#10;Linking Healthcare Communitie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44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056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584815" y="4695828"/>
            <a:ext cx="8104004" cy="1387174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34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king Healthcare Communities&#10;Federal Health Architecture&#10;Office of the National Coordinator for Health I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5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2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D1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23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king Healthcare Communities&#10;Federal Health Architecture&#10;Office of the National Coordinator for Health IT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0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078090"/>
            <a:ext cx="9144000" cy="3296711"/>
          </a:xfrm>
          <a:prstGeom prst="rect">
            <a:avLst/>
          </a:pr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411604"/>
            <a:ext cx="7772400" cy="1322196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HA-full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22" y="507744"/>
            <a:ext cx="3406220" cy="1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92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857500"/>
            <a:ext cx="7696200" cy="1143000"/>
          </a:xfrm>
        </p:spPr>
        <p:txBody>
          <a:bodyPr/>
          <a:lstStyle>
            <a:lvl1pPr algn="ctr">
              <a:defRPr sz="3200">
                <a:solidFill>
                  <a:srgbClr val="013F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26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84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>
                <a:latin typeface="Calibri" panose="020F0502020204030204" pitchFamily="34" charset="0"/>
              </a:defRPr>
            </a:lvl1pPr>
            <a:lvl2pPr>
              <a:defRPr lang="en-US" dirty="0" smtClean="0">
                <a:latin typeface="Calibri" panose="020F0502020204030204" pitchFamily="34" charset="0"/>
              </a:defRPr>
            </a:lvl2pPr>
            <a:lvl3pPr>
              <a:defRPr lang="en-US" dirty="0" smtClean="0">
                <a:latin typeface="Calibri" panose="020F0502020204030204" pitchFamily="34" charset="0"/>
              </a:defRPr>
            </a:lvl3pPr>
            <a:lvl4pPr>
              <a:defRPr lang="en-US" dirty="0" smtClean="0">
                <a:latin typeface="Calibri" panose="020F0502020204030204" pitchFamily="34" charset="0"/>
              </a:defRPr>
            </a:lvl4pPr>
            <a:lvl5pPr>
              <a:defRPr lang="en-US" dirty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71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39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4572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0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056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14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2514600" cy="2709382"/>
          </a:xfr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056" y="1752600"/>
            <a:ext cx="2514600" cy="2709382"/>
          </a:xfr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1752600"/>
            <a:ext cx="2514600" cy="2709382"/>
          </a:xfr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584815" y="4695828"/>
            <a:ext cx="8104004" cy="1387174"/>
          </a:xfr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7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34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king Healthcare Communities&#10;Federal Health Architecture&#10;Office of the National Coordinator for Health IT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5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2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D1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64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king Healthcare Communities&#10;Federal Health Architecture&#10;Office of the National Coordinator for Health IT&#10;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80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078090"/>
            <a:ext cx="9144000" cy="3296711"/>
          </a:xfrm>
          <a:prstGeom prst="rect">
            <a:avLst/>
          </a:pr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411604"/>
            <a:ext cx="7772400" cy="1322196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HA-full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22" y="507744"/>
            <a:ext cx="3406220" cy="1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27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857500"/>
            <a:ext cx="7696200" cy="1143000"/>
          </a:xfrm>
        </p:spPr>
        <p:txBody>
          <a:bodyPr/>
          <a:lstStyle>
            <a:lvl1pPr algn="ctr">
              <a:defRPr sz="3200">
                <a:solidFill>
                  <a:srgbClr val="013F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94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46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>
                <a:latin typeface="Calibri" panose="020F0502020204030204" pitchFamily="34" charset="0"/>
              </a:defRPr>
            </a:lvl1pPr>
            <a:lvl2pPr>
              <a:defRPr lang="en-US" dirty="0" smtClean="0">
                <a:latin typeface="Calibri" panose="020F0502020204030204" pitchFamily="34" charset="0"/>
              </a:defRPr>
            </a:lvl2pPr>
            <a:lvl3pPr>
              <a:defRPr lang="en-US" dirty="0" smtClean="0">
                <a:latin typeface="Calibri" panose="020F0502020204030204" pitchFamily="34" charset="0"/>
              </a:defRPr>
            </a:lvl3pPr>
            <a:lvl4pPr>
              <a:defRPr lang="en-US" dirty="0" smtClean="0">
                <a:latin typeface="Calibri" panose="020F0502020204030204" pitchFamily="34" charset="0"/>
              </a:defRPr>
            </a:lvl4pPr>
            <a:lvl5pPr>
              <a:defRPr lang="en-US" dirty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71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7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2C3D8-59DD-40FB-B2C3-1FAD7420B603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56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8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056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01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056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584815" y="4695828"/>
            <a:ext cx="8104004" cy="1387174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45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89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king Healthcare Communities&#10;Federal Health Architecture&#10;Office of the National Coordinator for Health IT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5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2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D1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73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king Healthcare Communities&#10;Federal Health Architecture&#10;Office of the National Coordinator for Health IT&#10;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52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078090"/>
            <a:ext cx="9144000" cy="3296711"/>
          </a:xfrm>
          <a:prstGeom prst="rect">
            <a:avLst/>
          </a:pr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411604"/>
            <a:ext cx="7772400" cy="1322196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HA-full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22" y="507744"/>
            <a:ext cx="3406220" cy="1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7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857500"/>
            <a:ext cx="7696200" cy="1143000"/>
          </a:xfrm>
        </p:spPr>
        <p:txBody>
          <a:bodyPr/>
          <a:lstStyle>
            <a:lvl1pPr algn="ctr">
              <a:defRPr sz="3200">
                <a:solidFill>
                  <a:srgbClr val="013F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09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67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>
                <a:latin typeface="Calibri" panose="020F0502020204030204" pitchFamily="34" charset="0"/>
              </a:defRPr>
            </a:lvl1pPr>
            <a:lvl2pPr>
              <a:defRPr lang="en-US" dirty="0" smtClean="0">
                <a:latin typeface="Calibri" panose="020F0502020204030204" pitchFamily="34" charset="0"/>
              </a:defRPr>
            </a:lvl2pPr>
            <a:lvl3pPr>
              <a:defRPr lang="en-US" dirty="0" smtClean="0">
                <a:latin typeface="Calibri" panose="020F0502020204030204" pitchFamily="34" charset="0"/>
              </a:defRPr>
            </a:lvl3pPr>
            <a:lvl4pPr>
              <a:defRPr lang="en-US" dirty="0" smtClean="0">
                <a:latin typeface="Calibri" panose="020F0502020204030204" pitchFamily="34" charset="0"/>
              </a:defRPr>
            </a:lvl4pPr>
            <a:lvl5pPr>
              <a:defRPr lang="en-US" dirty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0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94960-AA8C-4730-9D4B-441E14E20C9D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72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72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84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056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30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056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584815" y="4695828"/>
            <a:ext cx="8104004" cy="1387174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82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68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king Healthcare Communities&#10;Federal Health Architecture&#10;Office of the National Coordinator for Health IT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5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2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D1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king Healthcare Communities&#10;Federal Health Architecture&#10;Office of the National Coordinator for Health IT&#10;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7772400" cy="762000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619500" y="53181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  <a:latin typeface="Georgia"/>
                <a:ea typeface="ＭＳ Ｐゴシック" charset="-128"/>
                <a:cs typeface="Georgi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8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078090"/>
            <a:ext cx="9144000" cy="3296711"/>
          </a:xfrm>
          <a:prstGeom prst="rect">
            <a:avLst/>
          </a:pr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411604"/>
            <a:ext cx="7772400" cy="1322196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HA-full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22" y="507744"/>
            <a:ext cx="3406220" cy="1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55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857500"/>
            <a:ext cx="7696200" cy="1143000"/>
          </a:xfrm>
        </p:spPr>
        <p:txBody>
          <a:bodyPr/>
          <a:lstStyle>
            <a:lvl1pPr algn="ctr">
              <a:defRPr sz="3200">
                <a:solidFill>
                  <a:srgbClr val="013F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41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D165A"/>
                </a:solidFill>
              </a:defRPr>
            </a:lvl1pPr>
          </a:lstStyle>
          <a:p>
            <a:pPr>
              <a:defRPr/>
            </a:pPr>
            <a:fld id="{01D76731-97EB-41F5-8317-A3CD64DB8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13378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>
                <a:latin typeface="Calibri" panose="020F0502020204030204" pitchFamily="34" charset="0"/>
              </a:defRPr>
            </a:lvl1pPr>
            <a:lvl2pPr>
              <a:defRPr lang="en-US" dirty="0" smtClean="0">
                <a:latin typeface="Calibri" panose="020F0502020204030204" pitchFamily="34" charset="0"/>
              </a:defRPr>
            </a:lvl2pPr>
            <a:lvl3pPr>
              <a:defRPr lang="en-US" dirty="0" smtClean="0">
                <a:latin typeface="Calibri" panose="020F0502020204030204" pitchFamily="34" charset="0"/>
              </a:defRPr>
            </a:lvl3pPr>
            <a:lvl4pPr>
              <a:defRPr lang="en-US" dirty="0" smtClean="0">
                <a:latin typeface="Calibri" panose="020F0502020204030204" pitchFamily="34" charset="0"/>
              </a:defRPr>
            </a:lvl4pPr>
            <a:lvl5pPr>
              <a:defRPr lang="en-US" dirty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72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752600"/>
            <a:ext cx="3733800" cy="411480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44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2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056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1752600"/>
            <a:ext cx="2514600" cy="4114800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09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056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72200" y="1752600"/>
            <a:ext cx="2514600" cy="2709382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584815" y="4695828"/>
            <a:ext cx="8104004" cy="1387174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00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8201" y="6629400"/>
            <a:ext cx="417513" cy="2286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601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HM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206375" y="65611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6832600" y="6407150"/>
            <a:ext cx="9969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7F7F7F"/>
                </a:solidFill>
                <a:latin typeface="Calibri" pitchFamily="34" charset="0"/>
                <a:cs typeface="Arial" charset="0"/>
              </a:rPr>
              <a:t>PEO DHMS</a:t>
            </a: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209550" y="9604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3352800" y="1870075"/>
            <a:ext cx="49371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>
                <a:solidFill>
                  <a:srgbClr val="003876"/>
                </a:solidFill>
                <a:ea typeface="MS PGothic" pitchFamily="34" charset="-128"/>
              </a:rPr>
              <a:t>Defense Healthcare Management Systems</a:t>
            </a:r>
          </a:p>
        </p:txBody>
      </p:sp>
      <p:pic>
        <p:nvPicPr>
          <p:cNvPr id="8" name="Picture 20" descr="United_States_Department_of_Defense_Seal.sv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62088"/>
            <a:ext cx="234473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835024"/>
            <a:ext cx="4937760" cy="9023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altLang="en-US" sz="20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971845"/>
            <a:ext cx="4937760" cy="4381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  <a:lvl2pPr algn="ctr">
              <a:buFontTx/>
              <a:buNone/>
              <a:defRPr/>
            </a:lvl2pPr>
            <a:lvl3pPr algn="ctr">
              <a:buFontTx/>
              <a:buNone/>
              <a:defRPr/>
            </a:lvl3pPr>
            <a:lvl4pPr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algn="ctr"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866030845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367" y="9525"/>
            <a:ext cx="748862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29" y="1222375"/>
            <a:ext cx="8403025" cy="5146894"/>
          </a:xfrm>
        </p:spPr>
        <p:txBody>
          <a:bodyPr/>
          <a:lstStyle>
            <a:lvl1pPr marL="284163" indent="-284163">
              <a:spcBef>
                <a:spcPts val="600"/>
              </a:spcBef>
              <a:defRPr sz="2600" b="1">
                <a:solidFill>
                  <a:srgbClr val="003876"/>
                </a:solidFill>
              </a:defRPr>
            </a:lvl1pPr>
            <a:lvl2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400" b="0">
                <a:solidFill>
                  <a:schemeClr val="bg2">
                    <a:lumMod val="10000"/>
                  </a:schemeClr>
                </a:solidFill>
              </a:defRPr>
            </a:lvl2pPr>
            <a:lvl3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 b="0">
                <a:solidFill>
                  <a:schemeClr val="bg2">
                    <a:lumMod val="10000"/>
                  </a:schemeClr>
                </a:solidFill>
              </a:defRPr>
            </a:lvl3pPr>
            <a:lvl4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 b="0"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 b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125A-950B-4E37-8F49-875C0FB28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4788" y="6248400"/>
            <a:ext cx="868045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723123302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2966" y="1242845"/>
            <a:ext cx="4114800" cy="5126427"/>
          </a:xfrm>
        </p:spPr>
        <p:txBody>
          <a:bodyPr/>
          <a:lstStyle>
            <a:lvl1pPr marL="236538" indent="-236538"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40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05350" y="1242845"/>
            <a:ext cx="4114800" cy="5126427"/>
          </a:xfrm>
        </p:spPr>
        <p:txBody>
          <a:bodyPr/>
          <a:lstStyle>
            <a:lvl1pPr marL="236538" indent="-236538"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331788">
              <a:spcBef>
                <a:spcPts val="40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50900" indent="-220663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150938" indent="-236538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435100" indent="-236538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7367" y="9525"/>
            <a:ext cx="748862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240D-90FB-44F2-9DE2-30819B9AF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26568967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5316" y="1242845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7367" y="9525"/>
            <a:ext cx="748862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127321" y="1242845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6041971" y="1242845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A5FC-9478-4F3F-9BB4-4C95D52FF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4062101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2078090"/>
            <a:ext cx="9144000" cy="3296711"/>
          </a:xfrm>
          <a:prstGeom prst="rect">
            <a:avLst/>
          </a:pr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411604"/>
            <a:ext cx="7772400" cy="1322196"/>
          </a:xfrm>
        </p:spPr>
        <p:txBody>
          <a:bodyPr/>
          <a:lstStyle>
            <a:lvl1pPr algn="ctr">
              <a:defRPr sz="3200" spc="16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697912"/>
            <a:ext cx="6400800" cy="533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77773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HA-full.pn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22" y="507744"/>
            <a:ext cx="3406220" cy="1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97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7365" y="9525"/>
            <a:ext cx="7472855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4A10-A876-4852-BE97-68549FDB5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004127304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206375" y="6407150"/>
            <a:ext cx="8686800" cy="307975"/>
            <a:chOff x="206485" y="6407864"/>
            <a:chExt cx="8686800" cy="307777"/>
          </a:xfrm>
        </p:grpSpPr>
        <p:sp>
          <p:nvSpPr>
            <p:cNvPr id="4" name="Line 6"/>
            <p:cNvSpPr>
              <a:spLocks noChangeShapeType="1"/>
            </p:cNvSpPr>
            <p:nvPr userDrawn="1"/>
          </p:nvSpPr>
          <p:spPr bwMode="auto">
            <a:xfrm>
              <a:off x="206485" y="6561851"/>
              <a:ext cx="8686800" cy="0"/>
            </a:xfrm>
            <a:prstGeom prst="line">
              <a:avLst/>
            </a:prstGeom>
            <a:noFill/>
            <a:ln w="38100">
              <a:solidFill>
                <a:srgbClr val="00387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" name="TextBox 1"/>
            <p:cNvSpPr txBox="1">
              <a:spLocks noChangeArrowheads="1"/>
            </p:cNvSpPr>
            <p:nvPr userDrawn="1"/>
          </p:nvSpPr>
          <p:spPr bwMode="auto">
            <a:xfrm>
              <a:off x="6832710" y="6407864"/>
              <a:ext cx="99695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solidFill>
                    <a:srgbClr val="7F7F7F"/>
                  </a:solidFill>
                  <a:latin typeface="Calibri" pitchFamily="34" charset="0"/>
                  <a:cs typeface="Arial" charset="0"/>
                </a:rPr>
                <a:t>PEO DHMS</a:t>
              </a:r>
            </a:p>
          </p:txBody>
        </p:sp>
      </p:grpSp>
      <p:pic>
        <p:nvPicPr>
          <p:cNvPr id="6" name="Picture 12" descr="DOD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611188"/>
            <a:ext cx="10636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1700"/>
            <a:ext cx="9144000" cy="914400"/>
          </a:xfrm>
        </p:spPr>
        <p:txBody>
          <a:bodyPr/>
          <a:lstStyle>
            <a:lvl1pPr algn="ctr">
              <a:defRPr lang="en-US" sz="32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2E92-4F4A-49C6-B347-6F9827E58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112016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HMS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 userDrawn="1"/>
        </p:nvSpPr>
        <p:spPr bwMode="auto">
          <a:xfrm>
            <a:off x="206375" y="65611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6832600" y="6407150"/>
            <a:ext cx="9969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7F7F7F"/>
                </a:solidFill>
                <a:latin typeface="Calibri" pitchFamily="34" charset="0"/>
                <a:cs typeface="Arial" charset="0"/>
              </a:rPr>
              <a:t>PEO DHMS</a:t>
            </a:r>
          </a:p>
        </p:txBody>
      </p:sp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209550" y="9604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" name="Picture 12" descr="A veteran in full military uniform at a public ev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>
            <a:fillRect/>
          </a:stretch>
        </p:blipFill>
        <p:spPr bwMode="auto">
          <a:xfrm>
            <a:off x="4687888" y="1211263"/>
            <a:ext cx="3814762" cy="1447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wo military doctors consulting electronic information.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857500"/>
            <a:ext cx="1784350" cy="14271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popubwebstg.prod.acquia-sites.com/sites/default/files/styles/ipo_thumbnail_style/public/Military_Doctors_0.jpg?itok=COfs-sq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857500"/>
            <a:ext cx="1782762" cy="14271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 father playing with his two childre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452938"/>
            <a:ext cx="3814762" cy="16271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266700" y="3910013"/>
            <a:ext cx="3657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defRPr/>
            </a:pPr>
            <a:r>
              <a:rPr lang="en-US" altLang="en-US" sz="2800" b="1">
                <a:solidFill>
                  <a:srgbClr val="003876"/>
                </a:solidFill>
                <a:ea typeface="MS PGothic" pitchFamily="34" charset="-128"/>
              </a:rPr>
              <a:t>Positively impacting the health outcomes of active duty military, veterans and their beneficiaries</a:t>
            </a:r>
          </a:p>
        </p:txBody>
      </p:sp>
      <p:pic>
        <p:nvPicPr>
          <p:cNvPr id="10" name="Picture 25" descr="United_States_Department_of_Defense_Seal.svg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62088"/>
            <a:ext cx="234473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23825" y="6540500"/>
            <a:ext cx="159226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l">
              <a:lnSpc>
                <a:spcPct val="85000"/>
              </a:lnSpc>
              <a:defRPr/>
            </a:pP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DHMS Command Brief</a:t>
            </a:r>
          </a:p>
          <a:p>
            <a:pPr algn="l">
              <a:lnSpc>
                <a:spcPct val="85000"/>
              </a:lnSpc>
              <a:defRPr/>
            </a:pP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Current as of 12/15/2013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 Narrow" pitchFamily="34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F054-6A05-48B8-A0E1-A7536297E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723050159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HM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206375" y="65611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6832600" y="6407150"/>
            <a:ext cx="9969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7F7F7F"/>
                </a:solidFill>
                <a:latin typeface="Calibri" pitchFamily="34" charset="0"/>
                <a:cs typeface="Arial" charset="0"/>
              </a:rPr>
              <a:t>PEO DHMS</a:t>
            </a: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209550" y="9604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3352800" y="1870075"/>
            <a:ext cx="49371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>
                <a:solidFill>
                  <a:srgbClr val="003876"/>
                </a:solidFill>
                <a:ea typeface="MS PGothic" pitchFamily="34" charset="-128"/>
              </a:rPr>
              <a:t>Defense Healthcare Management Systems</a:t>
            </a:r>
          </a:p>
        </p:txBody>
      </p:sp>
      <p:pic>
        <p:nvPicPr>
          <p:cNvPr id="8" name="Picture 20" descr="United_States_Department_of_Defense_Seal.sv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62088"/>
            <a:ext cx="234473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835024"/>
            <a:ext cx="4937760" cy="9023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altLang="en-US" sz="20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971845"/>
            <a:ext cx="4937760" cy="4381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  <a:lvl2pPr algn="ctr">
              <a:buFontTx/>
              <a:buNone/>
              <a:defRPr/>
            </a:lvl2pPr>
            <a:lvl3pPr algn="ctr">
              <a:buFontTx/>
              <a:buNone/>
              <a:defRPr/>
            </a:lvl3pPr>
            <a:lvl4pPr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algn="ctr"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319030008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367" y="9525"/>
            <a:ext cx="748862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29" y="1222375"/>
            <a:ext cx="8403025" cy="5146894"/>
          </a:xfrm>
        </p:spPr>
        <p:txBody>
          <a:bodyPr/>
          <a:lstStyle>
            <a:lvl1pPr marL="284163" indent="-284163">
              <a:spcBef>
                <a:spcPts val="600"/>
              </a:spcBef>
              <a:defRPr sz="2600" b="1">
                <a:solidFill>
                  <a:srgbClr val="003876"/>
                </a:solidFill>
              </a:defRPr>
            </a:lvl1pPr>
            <a:lvl2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400" b="0">
                <a:solidFill>
                  <a:schemeClr val="bg2">
                    <a:lumMod val="10000"/>
                  </a:schemeClr>
                </a:solidFill>
              </a:defRPr>
            </a:lvl2pPr>
            <a:lvl3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 b="0">
                <a:solidFill>
                  <a:schemeClr val="bg2">
                    <a:lumMod val="10000"/>
                  </a:schemeClr>
                </a:solidFill>
              </a:defRPr>
            </a:lvl3pPr>
            <a:lvl4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 b="0"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 b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F518-CDC0-4D28-A923-D4B000A18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4788" y="6248400"/>
            <a:ext cx="8680450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397676118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2966" y="1242845"/>
            <a:ext cx="4114800" cy="5126427"/>
          </a:xfrm>
        </p:spPr>
        <p:txBody>
          <a:bodyPr/>
          <a:lstStyle>
            <a:lvl1pPr marL="236538" indent="-236538"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40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05350" y="1242845"/>
            <a:ext cx="4114800" cy="5126427"/>
          </a:xfrm>
        </p:spPr>
        <p:txBody>
          <a:bodyPr/>
          <a:lstStyle>
            <a:lvl1pPr marL="236538" indent="-236538"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331788">
              <a:spcBef>
                <a:spcPts val="40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50900" indent="-220663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150938" indent="-236538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435100" indent="-236538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7367" y="9525"/>
            <a:ext cx="748862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53DB-911B-4B1B-A1A1-33DF0AD81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1629762223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5316" y="1242845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7367" y="9525"/>
            <a:ext cx="748862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127321" y="1242845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6041971" y="1242845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3ABB-1002-4107-ADED-261B515BF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024111929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7365" y="9525"/>
            <a:ext cx="7472855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4059-1DC0-4053-B0DD-FF0A6D977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189382876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206375" y="6407150"/>
            <a:ext cx="8686800" cy="307975"/>
            <a:chOff x="206485" y="6407864"/>
            <a:chExt cx="8686800" cy="307777"/>
          </a:xfrm>
        </p:grpSpPr>
        <p:sp>
          <p:nvSpPr>
            <p:cNvPr id="4" name="Line 6"/>
            <p:cNvSpPr>
              <a:spLocks noChangeShapeType="1"/>
            </p:cNvSpPr>
            <p:nvPr userDrawn="1"/>
          </p:nvSpPr>
          <p:spPr bwMode="auto">
            <a:xfrm>
              <a:off x="206485" y="6561851"/>
              <a:ext cx="8686800" cy="0"/>
            </a:xfrm>
            <a:prstGeom prst="line">
              <a:avLst/>
            </a:prstGeom>
            <a:noFill/>
            <a:ln w="38100">
              <a:solidFill>
                <a:srgbClr val="00387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" name="TextBox 1"/>
            <p:cNvSpPr txBox="1">
              <a:spLocks noChangeArrowheads="1"/>
            </p:cNvSpPr>
            <p:nvPr userDrawn="1"/>
          </p:nvSpPr>
          <p:spPr bwMode="auto">
            <a:xfrm>
              <a:off x="6832710" y="6407864"/>
              <a:ext cx="99695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solidFill>
                    <a:srgbClr val="7F7F7F"/>
                  </a:solidFill>
                  <a:latin typeface="Calibri" pitchFamily="34" charset="0"/>
                  <a:cs typeface="Arial" charset="0"/>
                </a:rPr>
                <a:t>PEO DHMS</a:t>
              </a:r>
            </a:p>
          </p:txBody>
        </p:sp>
      </p:grpSp>
      <p:pic>
        <p:nvPicPr>
          <p:cNvPr id="6" name="Picture 12" descr="DOD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611188"/>
            <a:ext cx="10636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1700"/>
            <a:ext cx="9144000" cy="914400"/>
          </a:xfrm>
        </p:spPr>
        <p:txBody>
          <a:bodyPr/>
          <a:lstStyle>
            <a:lvl1pPr algn="ctr">
              <a:defRPr lang="en-US" sz="32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A4BB-444A-4BFB-A3F0-A149A083D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463560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HMS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 userDrawn="1"/>
        </p:nvSpPr>
        <p:spPr bwMode="auto">
          <a:xfrm>
            <a:off x="206375" y="65611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6832600" y="6407150"/>
            <a:ext cx="9969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7F7F7F"/>
                </a:solidFill>
                <a:latin typeface="Calibri" pitchFamily="34" charset="0"/>
                <a:cs typeface="Arial" charset="0"/>
              </a:rPr>
              <a:t>PEO DHMS</a:t>
            </a:r>
          </a:p>
        </p:txBody>
      </p:sp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209550" y="9604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" name="Picture 12" descr="A veteran in full military uniform at a public ev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>
            <a:fillRect/>
          </a:stretch>
        </p:blipFill>
        <p:spPr bwMode="auto">
          <a:xfrm>
            <a:off x="4687888" y="1211263"/>
            <a:ext cx="3814762" cy="1447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wo military doctors consulting electronic information.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857500"/>
            <a:ext cx="1784350" cy="14271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popubwebstg.prod.acquia-sites.com/sites/default/files/styles/ipo_thumbnail_style/public/Military_Doctors_0.jpg?itok=COfs-sq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857500"/>
            <a:ext cx="1782762" cy="14271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 father playing with his two childre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452938"/>
            <a:ext cx="3814762" cy="16271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266700" y="3910013"/>
            <a:ext cx="3657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defRPr/>
            </a:pPr>
            <a:r>
              <a:rPr lang="en-US" altLang="en-US" sz="2800" b="1">
                <a:solidFill>
                  <a:srgbClr val="003876"/>
                </a:solidFill>
                <a:ea typeface="MS PGothic" pitchFamily="34" charset="-128"/>
              </a:rPr>
              <a:t>Positively impacting the health outcomes of active duty military, veterans and their beneficiaries</a:t>
            </a:r>
          </a:p>
        </p:txBody>
      </p:sp>
      <p:pic>
        <p:nvPicPr>
          <p:cNvPr id="10" name="Picture 25" descr="United_States_Department_of_Defense_Seal.svg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62088"/>
            <a:ext cx="234473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23825" y="6540500"/>
            <a:ext cx="159226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l">
              <a:lnSpc>
                <a:spcPct val="85000"/>
              </a:lnSpc>
              <a:defRPr/>
            </a:pP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DHMS Command Brief</a:t>
            </a:r>
          </a:p>
          <a:p>
            <a:pPr algn="l">
              <a:lnSpc>
                <a:spcPct val="85000"/>
              </a:lnSpc>
              <a:defRPr/>
            </a:pP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Current as of 12/15/2013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 Narrow" pitchFamily="34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2195-9AC7-4534-B17E-5D4EF726B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29011938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923" y="2483762"/>
            <a:ext cx="7074367" cy="76627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" y="3703658"/>
            <a:ext cx="9144001" cy="950649"/>
            <a:chOff x="-1" y="3901471"/>
            <a:chExt cx="9144001" cy="1102756"/>
          </a:xfrm>
        </p:grpSpPr>
        <p:sp>
          <p:nvSpPr>
            <p:cNvPr id="13" name="Rectangle 12"/>
            <p:cNvSpPr/>
            <p:nvPr/>
          </p:nvSpPr>
          <p:spPr>
            <a:xfrm>
              <a:off x="-1" y="4241074"/>
              <a:ext cx="9144001" cy="763153"/>
            </a:xfrm>
            <a:prstGeom prst="rect">
              <a:avLst/>
            </a:prstGeom>
            <a:gradFill flip="none" rotWithShape="1">
              <a:gsLst>
                <a:gs pos="100000">
                  <a:schemeClr val="accent5">
                    <a:alpha val="11000"/>
                  </a:schemeClr>
                </a:gs>
                <a:gs pos="64000">
                  <a:schemeClr val="accent5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1" y="3901471"/>
              <a:ext cx="9144001" cy="72396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100000">
                  <a:schemeClr val="accent3">
                    <a:alpha val="45000"/>
                  </a:schemeClr>
                </a:gs>
                <a:gs pos="50000">
                  <a:schemeClr val="accent3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923" y="1006259"/>
            <a:ext cx="7074367" cy="1470025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3921" y="4776320"/>
            <a:ext cx="3911600" cy="3714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23921" y="5155681"/>
            <a:ext cx="3911600" cy="322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A6A6A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1" y="5269992"/>
            <a:ext cx="28575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621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81838" y="152400"/>
            <a:ext cx="1833562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5848350" cy="1117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F577-1D78-4D12-80E0-CDA36BC5C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944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HM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206375" y="65611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6832600" y="6407150"/>
            <a:ext cx="9985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7F7F7F"/>
                </a:solidFill>
                <a:latin typeface="Calibri" pitchFamily="34" charset="0"/>
                <a:cs typeface="Arial" charset="0"/>
              </a:rPr>
              <a:t>PEO DHMS</a:t>
            </a: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209550" y="9604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3352800" y="1870075"/>
            <a:ext cx="49371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smtClean="0">
                <a:solidFill>
                  <a:srgbClr val="003876"/>
                </a:solidFill>
                <a:ea typeface="MS PGothic" pitchFamily="34" charset="-128"/>
              </a:rPr>
              <a:t>Defense Healthcare Management Systems</a:t>
            </a:r>
          </a:p>
        </p:txBody>
      </p:sp>
      <p:pic>
        <p:nvPicPr>
          <p:cNvPr id="8" name="Picture 20" descr="United_States_Department_of_Defense_Seal.sv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62088"/>
            <a:ext cx="234473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raft Stamp"/>
          <p:cNvGraphicFramePr>
            <a:graphicFrameLocks noGrp="1"/>
          </p:cNvGraphicFramePr>
          <p:nvPr/>
        </p:nvGraphicFramePr>
        <p:xfrm>
          <a:off x="7874000" y="0"/>
          <a:ext cx="1270000" cy="579438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15240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2200" b="1">
                          <a:solidFill>
                            <a:srgbClr val="003876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Stencil" pitchFamily="82" charset="0"/>
                          <a:cs typeface="Arial" pitchFamily="34" charset="0"/>
                        </a:rPr>
                        <a:t>FOR DISCUSSION</a:t>
                      </a:r>
                    </a:p>
                  </a:txBody>
                  <a:tcPr marT="0" marB="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2200" b="1">
                          <a:solidFill>
                            <a:srgbClr val="003876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Stencil" pitchFamily="82" charset="0"/>
                          <a:cs typeface="Arial" pitchFamily="34" charset="0"/>
                        </a:rPr>
                        <a:t>D R A F T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Stencil" pitchFamily="82" charset="0"/>
                        <a:cs typeface="Arial" pitchFamily="34" charset="0"/>
                      </a:endParaRPr>
                    </a:p>
                  </a:txBody>
                  <a:tcPr marT="0" marB="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chemeClr val="tx2"/>
                        </a:buClr>
                        <a:buFont typeface="Arial" pitchFamily="34" charset="0"/>
                        <a:defRPr sz="2200" b="1">
                          <a:solidFill>
                            <a:srgbClr val="003876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20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ts val="600"/>
                        </a:spcBef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3876"/>
                        </a:buClr>
                        <a:buSzPct val="100000"/>
                        <a:buFont typeface="Arial" pitchFamily="34" charset="0"/>
                        <a:defRPr sz="1600">
                          <a:solidFill>
                            <a:srgbClr val="1E1C1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Stencil" pitchFamily="82" charset="0"/>
                          <a:cs typeface="Arial" pitchFamily="34" charset="0"/>
                        </a:rPr>
                        <a:t>PURPOSES ONLY</a:t>
                      </a:r>
                    </a:p>
                  </a:txBody>
                  <a:tcPr marT="0" marB="0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835024"/>
            <a:ext cx="4937760" cy="9023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altLang="en-US" sz="20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971845"/>
            <a:ext cx="4937760" cy="4381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  <a:lvl2pPr algn="ctr">
              <a:buFontTx/>
              <a:buNone/>
              <a:defRPr/>
            </a:lvl2pPr>
            <a:lvl3pPr algn="ctr">
              <a:buFontTx/>
              <a:buNone/>
              <a:defRPr/>
            </a:lvl3pPr>
            <a:lvl4pPr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875085763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368" y="9525"/>
            <a:ext cx="748862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28" y="1222375"/>
            <a:ext cx="8403025" cy="5146894"/>
          </a:xfrm>
        </p:spPr>
        <p:txBody>
          <a:bodyPr/>
          <a:lstStyle>
            <a:lvl1pPr marL="284163" indent="-284163">
              <a:spcBef>
                <a:spcPts val="600"/>
              </a:spcBef>
              <a:defRPr sz="2600" b="1">
                <a:solidFill>
                  <a:srgbClr val="003876"/>
                </a:solidFill>
              </a:defRPr>
            </a:lvl1pPr>
            <a:lvl2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400" b="0">
                <a:solidFill>
                  <a:schemeClr val="bg2">
                    <a:lumMod val="10000"/>
                  </a:schemeClr>
                </a:solidFill>
              </a:defRPr>
            </a:lvl2pPr>
            <a:lvl3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 b="0">
                <a:solidFill>
                  <a:schemeClr val="bg2">
                    <a:lumMod val="10000"/>
                  </a:schemeClr>
                </a:solidFill>
              </a:defRPr>
            </a:lvl3pPr>
            <a:lvl4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 b="0"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 b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D141-F2D1-410B-82BC-947D2554A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4788" y="6248400"/>
            <a:ext cx="8680450" cy="2698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993483885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2966" y="1242843"/>
            <a:ext cx="4114800" cy="5126427"/>
          </a:xfrm>
        </p:spPr>
        <p:txBody>
          <a:bodyPr/>
          <a:lstStyle>
            <a:lvl1pPr marL="236538" indent="-236538"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40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05350" y="1242843"/>
            <a:ext cx="4114800" cy="5126427"/>
          </a:xfrm>
        </p:spPr>
        <p:txBody>
          <a:bodyPr/>
          <a:lstStyle>
            <a:lvl1pPr marL="236538" indent="-236538"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331788">
              <a:spcBef>
                <a:spcPts val="40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50900" indent="-220663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150938" indent="-236538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435100" indent="-236538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7368" y="9525"/>
            <a:ext cx="748862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34FA-02B2-47D8-8AA8-59CE4B9D4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371386947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5316" y="1242843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7368" y="9525"/>
            <a:ext cx="748862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127321" y="1242843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6041971" y="1242843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5FB4-7FB1-4095-BDB7-DB6521449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"/>
          <p:cNvSpPr>
            <a:spLocks noGrp="1"/>
          </p:cNvSpPr>
          <p:nvPr userDrawn="1"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241726355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7365" y="9525"/>
            <a:ext cx="7472855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150F-0BC6-462C-B0EF-C1719CD4C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1204374634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206375" y="6407150"/>
            <a:ext cx="8686800" cy="307975"/>
            <a:chOff x="206485" y="6407864"/>
            <a:chExt cx="8686800" cy="307579"/>
          </a:xfrm>
        </p:grpSpPr>
        <p:sp>
          <p:nvSpPr>
            <p:cNvPr id="4" name="Line 6"/>
            <p:cNvSpPr>
              <a:spLocks noChangeShapeType="1"/>
            </p:cNvSpPr>
            <p:nvPr userDrawn="1"/>
          </p:nvSpPr>
          <p:spPr bwMode="auto">
            <a:xfrm>
              <a:off x="206485" y="6561851"/>
              <a:ext cx="8686800" cy="0"/>
            </a:xfrm>
            <a:prstGeom prst="line">
              <a:avLst/>
            </a:prstGeom>
            <a:noFill/>
            <a:ln w="38100">
              <a:solidFill>
                <a:srgbClr val="00387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" name="TextBox 1"/>
            <p:cNvSpPr txBox="1">
              <a:spLocks noChangeArrowheads="1"/>
            </p:cNvSpPr>
            <p:nvPr userDrawn="1"/>
          </p:nvSpPr>
          <p:spPr bwMode="auto">
            <a:xfrm>
              <a:off x="6832710" y="6407864"/>
              <a:ext cx="996950" cy="307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solidFill>
                    <a:srgbClr val="7F7F7F"/>
                  </a:solidFill>
                  <a:latin typeface="Calibri" pitchFamily="34" charset="0"/>
                  <a:cs typeface="Arial" charset="0"/>
                </a:rPr>
                <a:t>PEO DHMS</a:t>
              </a:r>
            </a:p>
          </p:txBody>
        </p:sp>
      </p:grpSp>
      <p:pic>
        <p:nvPicPr>
          <p:cNvPr id="6" name="Picture 12" descr="DOD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611188"/>
            <a:ext cx="10636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1700"/>
            <a:ext cx="9144000" cy="914400"/>
          </a:xfrm>
        </p:spPr>
        <p:txBody>
          <a:bodyPr/>
          <a:lstStyle>
            <a:lvl1pPr algn="ctr">
              <a:defRPr lang="en-US" sz="32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6311-83E9-4E8C-9E8B-780CCF731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50529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HMS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 userDrawn="1"/>
        </p:nvSpPr>
        <p:spPr bwMode="auto">
          <a:xfrm>
            <a:off x="206375" y="65611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6832600" y="6407150"/>
            <a:ext cx="9985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7F7F7F"/>
                </a:solidFill>
                <a:latin typeface="Calibri" pitchFamily="34" charset="0"/>
                <a:cs typeface="Arial" charset="0"/>
              </a:rPr>
              <a:t>PEO DHMS</a:t>
            </a:r>
          </a:p>
        </p:txBody>
      </p:sp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209550" y="9604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" name="Picture 12" descr="A veteran in full military uniform at a public ev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>
            <a:fillRect/>
          </a:stretch>
        </p:blipFill>
        <p:spPr bwMode="auto">
          <a:xfrm>
            <a:off x="4687888" y="1211263"/>
            <a:ext cx="3814762" cy="1447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wo military doctors consulting electronic information.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857500"/>
            <a:ext cx="1784350" cy="14271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popubwebstg.prod.acquia-sites.com/sites/default/files/styles/ipo_thumbnail_style/public/Military_Doctors_0.jpg?itok=COfs-sq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857500"/>
            <a:ext cx="1782762" cy="14271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 father playing with his two childre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452938"/>
            <a:ext cx="3814762" cy="16271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266700" y="3910013"/>
            <a:ext cx="3657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defRPr/>
            </a:pPr>
            <a:r>
              <a:rPr lang="en-US" altLang="en-US" sz="2800" b="1" smtClean="0">
                <a:solidFill>
                  <a:srgbClr val="003876"/>
                </a:solidFill>
                <a:ea typeface="MS PGothic" pitchFamily="34" charset="-128"/>
              </a:rPr>
              <a:t>Positively impacting the health outcomes of active duty military, veterans and their beneficiaries</a:t>
            </a:r>
          </a:p>
        </p:txBody>
      </p:sp>
      <p:pic>
        <p:nvPicPr>
          <p:cNvPr id="10" name="Picture 25" descr="United_States_Department_of_Defense_Seal.svg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62088"/>
            <a:ext cx="234473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23825" y="6540500"/>
            <a:ext cx="159226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l">
              <a:lnSpc>
                <a:spcPct val="85000"/>
              </a:lnSpc>
              <a:defRPr/>
            </a:pP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DHMS Command Brief</a:t>
            </a:r>
          </a:p>
          <a:p>
            <a:pPr algn="l">
              <a:lnSpc>
                <a:spcPct val="85000"/>
              </a:lnSpc>
              <a:defRPr/>
            </a:pP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Current as of 12/15/2013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 Narrow" pitchFamily="34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0976-4946-41CA-9CDC-F9D43377C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438786129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HM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206375" y="65611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6832600" y="6407150"/>
            <a:ext cx="9985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7F7F7F"/>
                </a:solidFill>
                <a:latin typeface="Calibri" pitchFamily="34" charset="0"/>
                <a:cs typeface="Arial" charset="0"/>
              </a:rPr>
              <a:t>PEO DHMS</a:t>
            </a:r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209550" y="9604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3352800" y="1870075"/>
            <a:ext cx="49371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smtClean="0">
                <a:solidFill>
                  <a:srgbClr val="003876"/>
                </a:solidFill>
                <a:ea typeface="MS PGothic" pitchFamily="34" charset="-128"/>
              </a:rPr>
              <a:t>Defense Healthcare Management Systems</a:t>
            </a:r>
          </a:p>
        </p:txBody>
      </p:sp>
      <p:pic>
        <p:nvPicPr>
          <p:cNvPr id="8" name="Picture 20" descr="United_States_Department_of_Defense_Seal.sv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62088"/>
            <a:ext cx="234473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835024"/>
            <a:ext cx="4937760" cy="9023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altLang="en-US" sz="20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971845"/>
            <a:ext cx="4937760" cy="4381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  <a:lvl2pPr algn="ctr">
              <a:buFontTx/>
              <a:buNone/>
              <a:defRPr/>
            </a:lvl2pPr>
            <a:lvl3pPr algn="ctr">
              <a:buFontTx/>
              <a:buNone/>
              <a:defRPr/>
            </a:lvl3pPr>
            <a:lvl4pPr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987875899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368" y="9525"/>
            <a:ext cx="748862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28" y="1222375"/>
            <a:ext cx="8403025" cy="5146894"/>
          </a:xfrm>
        </p:spPr>
        <p:txBody>
          <a:bodyPr/>
          <a:lstStyle>
            <a:lvl1pPr marL="284163" indent="-284163">
              <a:spcBef>
                <a:spcPts val="600"/>
              </a:spcBef>
              <a:defRPr sz="2600" b="1">
                <a:solidFill>
                  <a:srgbClr val="003876"/>
                </a:solidFill>
              </a:defRPr>
            </a:lvl1pPr>
            <a:lvl2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400" b="0">
                <a:solidFill>
                  <a:schemeClr val="bg2">
                    <a:lumMod val="10000"/>
                  </a:schemeClr>
                </a:solidFill>
              </a:defRPr>
            </a:lvl2pPr>
            <a:lvl3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 b="0">
                <a:solidFill>
                  <a:schemeClr val="bg2">
                    <a:lumMod val="10000"/>
                  </a:schemeClr>
                </a:solidFill>
              </a:defRPr>
            </a:lvl3pPr>
            <a:lvl4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 b="0">
                <a:solidFill>
                  <a:schemeClr val="bg2">
                    <a:lumMod val="10000"/>
                  </a:schemeClr>
                </a:solidFill>
              </a:defRPr>
            </a:lvl4pPr>
            <a:lvl5pPr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 b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7E56-0D44-4A8B-AC30-D5684EE6B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4788" y="6248400"/>
            <a:ext cx="8680450" cy="2698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203530330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1381" y="63852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53CB82C-E3DB-6C45-A3F8-1C34E5E14D5B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15" y="6214526"/>
            <a:ext cx="142875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202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2966" y="1242843"/>
            <a:ext cx="4114800" cy="5126427"/>
          </a:xfrm>
        </p:spPr>
        <p:txBody>
          <a:bodyPr/>
          <a:lstStyle>
            <a:lvl1pPr marL="236538" indent="-236538"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40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705350" y="1242843"/>
            <a:ext cx="4114800" cy="5126427"/>
          </a:xfrm>
        </p:spPr>
        <p:txBody>
          <a:bodyPr/>
          <a:lstStyle>
            <a:lvl1pPr marL="236538" indent="-236538"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331788">
              <a:spcBef>
                <a:spcPts val="40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50900" indent="-220663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150938" indent="-236538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435100" indent="-236538">
              <a:spcBef>
                <a:spcPts val="40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7368" y="9525"/>
            <a:ext cx="748862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F1E6-3698-4DD1-A405-5360F723B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754190571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5316" y="1242843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7368" y="9525"/>
            <a:ext cx="748862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>
          <a:xfrm>
            <a:off x="3127321" y="1242843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5"/>
          </p:nvPr>
        </p:nvSpPr>
        <p:spPr>
          <a:xfrm>
            <a:off x="6041971" y="1242843"/>
            <a:ext cx="2834640" cy="5126427"/>
          </a:xfrm>
        </p:spPr>
        <p:txBody>
          <a:bodyPr/>
          <a:lstStyle>
            <a:lvl1pPr marL="236538" indent="-236538">
              <a:lnSpc>
                <a:spcPct val="90000"/>
              </a:lnSpc>
              <a:spcBef>
                <a:spcPts val="600"/>
              </a:spcBef>
              <a:defRPr lang="en-US" sz="2600" b="1" kern="1200" dirty="0" smtClean="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8325" indent="-284163">
              <a:spcBef>
                <a:spcPts val="0"/>
              </a:spcBef>
              <a:buClr>
                <a:schemeClr val="bg2">
                  <a:lumMod val="10000"/>
                </a:schemeClr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803275" indent="-2349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10000"/>
                  </a:schemeClr>
                </a:solidFill>
              </a:defRPr>
            </a:lvl3pPr>
            <a:lvl4pPr marL="1025525" indent="-222250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308100" indent="-220663">
              <a:spcBef>
                <a:spcPts val="0"/>
              </a:spcBef>
              <a:buClr>
                <a:schemeClr val="bg2">
                  <a:lumMod val="10000"/>
                </a:schemeClr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F211-C772-4E84-A097-769F8D18C2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"/>
          <p:cNvSpPr>
            <a:spLocks noGrp="1"/>
          </p:cNvSpPr>
          <p:nvPr userDrawn="1">
            <p:ph type="ftr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3745136208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7365" y="9525"/>
            <a:ext cx="7472855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A4FB-3115-4D97-8998-6BB90A45A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623681265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206375" y="6407150"/>
            <a:ext cx="8686800" cy="307975"/>
            <a:chOff x="206485" y="6407864"/>
            <a:chExt cx="8686800" cy="307579"/>
          </a:xfrm>
        </p:grpSpPr>
        <p:sp>
          <p:nvSpPr>
            <p:cNvPr id="4" name="Line 6"/>
            <p:cNvSpPr>
              <a:spLocks noChangeShapeType="1"/>
            </p:cNvSpPr>
            <p:nvPr userDrawn="1"/>
          </p:nvSpPr>
          <p:spPr bwMode="auto">
            <a:xfrm>
              <a:off x="206485" y="6561851"/>
              <a:ext cx="8686800" cy="0"/>
            </a:xfrm>
            <a:prstGeom prst="line">
              <a:avLst/>
            </a:prstGeom>
            <a:noFill/>
            <a:ln w="38100">
              <a:solidFill>
                <a:srgbClr val="00387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" name="TextBox 1"/>
            <p:cNvSpPr txBox="1">
              <a:spLocks noChangeArrowheads="1"/>
            </p:cNvSpPr>
            <p:nvPr userDrawn="1"/>
          </p:nvSpPr>
          <p:spPr bwMode="auto">
            <a:xfrm>
              <a:off x="6832710" y="6407864"/>
              <a:ext cx="996950" cy="307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smtClean="0">
                  <a:solidFill>
                    <a:srgbClr val="7F7F7F"/>
                  </a:solidFill>
                  <a:latin typeface="Calibri" pitchFamily="34" charset="0"/>
                  <a:cs typeface="Arial" charset="0"/>
                </a:rPr>
                <a:t>PEO DHMS</a:t>
              </a:r>
            </a:p>
          </p:txBody>
        </p:sp>
      </p:grpSp>
      <p:pic>
        <p:nvPicPr>
          <p:cNvPr id="6" name="Picture 12" descr="DOD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611188"/>
            <a:ext cx="10636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1700"/>
            <a:ext cx="9144000" cy="914400"/>
          </a:xfrm>
        </p:spPr>
        <p:txBody>
          <a:bodyPr/>
          <a:lstStyle>
            <a:lvl1pPr algn="ctr">
              <a:defRPr lang="en-US" sz="3200" b="1" kern="1200" dirty="0">
                <a:solidFill>
                  <a:srgbClr val="003876"/>
                </a:solidFill>
                <a:latin typeface="+mj-lt"/>
                <a:ea typeface="MS PGothic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AD92-3A6F-4C83-9D96-FF9AE2090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74544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HMS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 userDrawn="1"/>
        </p:nvSpPr>
        <p:spPr bwMode="auto">
          <a:xfrm>
            <a:off x="206375" y="65611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 userDrawn="1"/>
        </p:nvSpPr>
        <p:spPr bwMode="auto">
          <a:xfrm>
            <a:off x="6832600" y="6407150"/>
            <a:ext cx="9985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7F7F7F"/>
                </a:solidFill>
                <a:latin typeface="Calibri" pitchFamily="34" charset="0"/>
                <a:cs typeface="Arial" charset="0"/>
              </a:rPr>
              <a:t>PEO DHMS</a:t>
            </a:r>
          </a:p>
        </p:txBody>
      </p:sp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209550" y="9604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" name="Picture 12" descr="A veteran in full military uniform at a public ev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>
            <a:fillRect/>
          </a:stretch>
        </p:blipFill>
        <p:spPr bwMode="auto">
          <a:xfrm>
            <a:off x="4687888" y="1211263"/>
            <a:ext cx="3814762" cy="1447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wo military doctors consulting electronic information.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857500"/>
            <a:ext cx="1784350" cy="14271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popubwebstg.prod.acquia-sites.com/sites/default/files/styles/ipo_thumbnail_style/public/Military_Doctors_0.jpg?itok=COfs-sq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857500"/>
            <a:ext cx="1782762" cy="14271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 father playing with his two childre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452938"/>
            <a:ext cx="3814762" cy="16271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266700" y="3910013"/>
            <a:ext cx="3657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defRPr/>
            </a:pPr>
            <a:r>
              <a:rPr lang="en-US" altLang="en-US" sz="2800" b="1" smtClean="0">
                <a:solidFill>
                  <a:srgbClr val="003876"/>
                </a:solidFill>
                <a:ea typeface="MS PGothic" pitchFamily="34" charset="-128"/>
              </a:rPr>
              <a:t>Positively impacting the health outcomes of active duty military, veterans and their beneficiaries</a:t>
            </a:r>
          </a:p>
        </p:txBody>
      </p:sp>
      <p:pic>
        <p:nvPicPr>
          <p:cNvPr id="10" name="Picture 25" descr="United_States_Department_of_Defense_Seal.svg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62088"/>
            <a:ext cx="2344738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23825" y="6540500"/>
            <a:ext cx="159226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pPr algn="l">
              <a:lnSpc>
                <a:spcPct val="85000"/>
              </a:lnSpc>
              <a:defRPr/>
            </a:pP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DHMS Command Brief</a:t>
            </a:r>
          </a:p>
          <a:p>
            <a:pPr algn="l">
              <a:lnSpc>
                <a:spcPct val="85000"/>
              </a:lnSpc>
              <a:defRPr/>
            </a:pP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Current as of 12/15/2013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 Narrow" pitchFamily="34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0F2C-60D1-4008-99D6-08AC2DC92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Distribution A: Approved for public release; distribution is unlimited</a:t>
            </a:r>
          </a:p>
        </p:txBody>
      </p:sp>
    </p:spTree>
    <p:extLst>
      <p:ext uri="{BB962C8B-B14F-4D97-AF65-F5344CB8AC3E}">
        <p14:creationId xmlns:p14="http://schemas.microsoft.com/office/powerpoint/2010/main" val="112671418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0713" y="62118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AD7417-4430-46D0-8CA9-7A19567896D9}" type="slidenum">
              <a:rPr lang="en-US" altLang="en-US">
                <a:solidFill>
                  <a:srgbClr val="80808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  <p:pic>
        <p:nvPicPr>
          <p:cNvPr id="1029" name="Picture 7" descr="Federal Health Architecture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079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81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spc="100">
          <a:solidFill>
            <a:schemeClr val="tx2"/>
          </a:solidFill>
          <a:latin typeface="Georgia"/>
          <a:ea typeface="MS PGothic" pitchFamily="34" charset="-128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10A25"/>
        </a:buClr>
        <a:buChar char="•"/>
        <a:defRPr sz="2800">
          <a:solidFill>
            <a:schemeClr val="tx2"/>
          </a:solidFill>
          <a:latin typeface="Georgia"/>
          <a:ea typeface="MS PGothic" pitchFamily="34" charset="-128"/>
          <a:cs typeface="Georgi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tx2"/>
          </a:solidFill>
          <a:latin typeface="Georgia"/>
          <a:ea typeface="MS PGothic" pitchFamily="34" charset="-128"/>
          <a:cs typeface="Georgi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2"/>
          </a:solidFill>
          <a:latin typeface="Georgia"/>
          <a:ea typeface="MS PGothic" pitchFamily="34" charset="-128"/>
          <a:cs typeface="Georgi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2"/>
          </a:solidFill>
          <a:latin typeface="Georgia"/>
          <a:ea typeface="MS PGothic" pitchFamily="34" charset="-128"/>
          <a:cs typeface="Georgi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2"/>
          </a:solidFill>
          <a:latin typeface="Georgia"/>
          <a:ea typeface="MS PGothic" pitchFamily="34" charset="-128"/>
          <a:cs typeface="Georgi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" y="2"/>
            <a:ext cx="9143999" cy="32702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93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525" y="512766"/>
            <a:ext cx="80888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741" y="1670200"/>
            <a:ext cx="80816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6509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9855E3-DABF-3C40-9131-5142DFFA07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2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58201" y="6629400"/>
            <a:ext cx="417513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8" name="Picture 7" descr="Federal Health Architecture Logo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6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spc="100">
          <a:solidFill>
            <a:schemeClr val="accent1"/>
          </a:solidFill>
          <a:latin typeface="Georgia"/>
          <a:ea typeface="MS PGothic" pitchFamily="34" charset="-128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10A25"/>
        </a:buClr>
        <a:buChar char="•"/>
        <a:defRPr sz="2800">
          <a:solidFill>
            <a:schemeClr val="accent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accent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accent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rgbClr val="013F80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rgbClr val="013F80"/>
          </a:solidFill>
          <a:latin typeface="Calibri"/>
          <a:ea typeface="MS PGothic" pitchFamily="34" charset="-128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58201" y="6629400"/>
            <a:ext cx="417513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808080"/>
              </a:solidFill>
            </a:endParaRPr>
          </a:p>
        </p:txBody>
      </p:sp>
      <p:pic>
        <p:nvPicPr>
          <p:cNvPr id="8" name="Picture 7" descr="Federal Health Architecture Logo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0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spc="100">
          <a:solidFill>
            <a:schemeClr val="accent1"/>
          </a:solidFill>
          <a:latin typeface="Georgia"/>
          <a:ea typeface="MS PGothic" pitchFamily="34" charset="-128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10A25"/>
        </a:buClr>
        <a:buChar char="•"/>
        <a:defRPr sz="2800">
          <a:solidFill>
            <a:schemeClr val="accent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accent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accent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rgbClr val="013F80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rgbClr val="013F80"/>
          </a:solidFill>
          <a:latin typeface="Calibri"/>
          <a:ea typeface="MS PGothic" pitchFamily="34" charset="-128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58201" y="6629400"/>
            <a:ext cx="417513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8" name="Picture 7" descr="Federal Health Architecture Logo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35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spc="100">
          <a:solidFill>
            <a:schemeClr val="accent1"/>
          </a:solidFill>
          <a:latin typeface="Georgia"/>
          <a:ea typeface="MS PGothic" pitchFamily="34" charset="-128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10A25"/>
        </a:buClr>
        <a:buChar char="•"/>
        <a:defRPr sz="2800">
          <a:solidFill>
            <a:schemeClr val="accent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accent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accent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rgbClr val="013F80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rgbClr val="013F80"/>
          </a:solidFill>
          <a:latin typeface="Calibri"/>
          <a:ea typeface="MS PGothic" pitchFamily="34" charset="-128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58201" y="6629400"/>
            <a:ext cx="417513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8" name="Picture 7" descr="Federal Health Architecture Logo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35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spc="100">
          <a:solidFill>
            <a:schemeClr val="accent1"/>
          </a:solidFill>
          <a:latin typeface="Georgia"/>
          <a:ea typeface="MS PGothic" pitchFamily="34" charset="-128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10A25"/>
        </a:buClr>
        <a:buChar char="•"/>
        <a:defRPr sz="2800">
          <a:solidFill>
            <a:schemeClr val="accent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accent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accent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rgbClr val="013F80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rgbClr val="013F80"/>
          </a:solidFill>
          <a:latin typeface="Calibri"/>
          <a:ea typeface="MS PGothic" pitchFamily="34" charset="-128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58201" y="6629400"/>
            <a:ext cx="417513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24B2E2D-847C-44E9-B45B-31ED31F92001}" type="slidenum">
              <a:rPr lang="en-US" altLang="en-US">
                <a:solidFill>
                  <a:srgbClr val="80808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8" name="Picture 7" descr="Federal Health Architecture Logo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44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spc="100">
          <a:solidFill>
            <a:schemeClr val="accent1"/>
          </a:solidFill>
          <a:latin typeface="Georgia"/>
          <a:ea typeface="MS PGothic" pitchFamily="34" charset="-128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charset="0"/>
          <a:ea typeface="MS PGothic" pitchFamily="34" charset="-128"/>
          <a:cs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3E3F78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10A25"/>
        </a:buClr>
        <a:buChar char="•"/>
        <a:defRPr sz="2800">
          <a:solidFill>
            <a:schemeClr val="accent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800">
          <a:solidFill>
            <a:schemeClr val="accent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accent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rgbClr val="013F80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rgbClr val="013F80"/>
          </a:solidFill>
          <a:latin typeface="Calibri"/>
          <a:ea typeface="MS PGothic" pitchFamily="34" charset="-128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C3E3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>
            <a:off x="206375" y="65611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6832600" y="6407150"/>
            <a:ext cx="9969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7F7F7F"/>
                </a:solidFill>
                <a:latin typeface="Calibri" pitchFamily="34" charset="0"/>
                <a:cs typeface="Arial" charset="0"/>
              </a:rPr>
              <a:t>PEO DHMS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3075" y="1222375"/>
            <a:ext cx="837088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192213" y="954088"/>
            <a:ext cx="7681912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000000"/>
                </a:solidFill>
              </a:ln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013" y="6545263"/>
            <a:ext cx="762000" cy="282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  <a:ea typeface="MS PGothic" pitchFamily="34" charset="-128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6E94A3-0242-4B7B-9A3A-A762A7901B0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itle Placeholder 15"/>
          <p:cNvSpPr>
            <a:spLocks noGrp="1"/>
          </p:cNvSpPr>
          <p:nvPr>
            <p:ph type="title"/>
          </p:nvPr>
        </p:nvSpPr>
        <p:spPr bwMode="auto">
          <a:xfrm>
            <a:off x="1387475" y="9525"/>
            <a:ext cx="74723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4788" y="6564313"/>
            <a:ext cx="8680450" cy="269875"/>
          </a:xfrm>
          <a:prstGeom prst="rect">
            <a:avLst/>
          </a:prstGeom>
        </p:spPr>
        <p:txBody>
          <a:bodyPr anchor="b"/>
          <a:lstStyle>
            <a:lvl1pPr algn="ctr" eaLnBrk="1" hangingPunct="1"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Distribution A: Approved for public release; distribution is unlimited</a:t>
            </a:r>
          </a:p>
        </p:txBody>
      </p:sp>
      <p:pic>
        <p:nvPicPr>
          <p:cNvPr id="1033" name="Picture 14" descr="United_States_Department_of_Defense_Seal.svg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74613"/>
            <a:ext cx="106203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5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b="1" kern="1200" dirty="0">
          <a:solidFill>
            <a:srgbClr val="003876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876"/>
          </a:solidFill>
          <a:latin typeface="Calibri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876"/>
          </a:solidFill>
          <a:latin typeface="Calibri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876"/>
          </a:solidFill>
          <a:latin typeface="Calibri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876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84163" indent="-28416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600" b="1" kern="1200">
          <a:solidFill>
            <a:srgbClr val="003876"/>
          </a:solidFill>
          <a:latin typeface="+mn-lt"/>
          <a:ea typeface="MS PGothic" pitchFamily="34" charset="-128"/>
          <a:cs typeface="+mn-cs"/>
        </a:defRPr>
      </a:lvl1pPr>
      <a:lvl2pPr marL="630238" indent="-28416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3876"/>
        </a:buClr>
        <a:buSzPct val="100000"/>
        <a:buFont typeface="Arial" pitchFamily="34" charset="0"/>
        <a:buChar char="–"/>
        <a:defRPr sz="2400" kern="1200">
          <a:solidFill>
            <a:srgbClr val="1E1C11"/>
          </a:solidFill>
          <a:latin typeface="+mn-lt"/>
          <a:ea typeface="MS PGothic" pitchFamily="34" charset="-128"/>
          <a:cs typeface="+mn-cs"/>
        </a:defRPr>
      </a:lvl2pPr>
      <a:lvl3pPr marL="914400" indent="-22066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3876"/>
        </a:buClr>
        <a:buSzPct val="100000"/>
        <a:buFont typeface="Arial" pitchFamily="34" charset="0"/>
        <a:buChar char="•"/>
        <a:defRPr sz="2200" kern="1200">
          <a:solidFill>
            <a:srgbClr val="1E1C11"/>
          </a:solidFill>
          <a:latin typeface="+mn-lt"/>
          <a:ea typeface="MS PGothic" pitchFamily="34" charset="-128"/>
          <a:cs typeface="+mn-cs"/>
        </a:defRPr>
      </a:lvl3pPr>
      <a:lvl4pPr marL="1198563" indent="-22066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3876"/>
        </a:buClr>
        <a:buSzPct val="100000"/>
        <a:buFont typeface="Arial" pitchFamily="34" charset="0"/>
        <a:buChar char="–"/>
        <a:defRPr sz="2000" kern="1200">
          <a:solidFill>
            <a:srgbClr val="1E1C11"/>
          </a:solidFill>
          <a:latin typeface="+mn-lt"/>
          <a:ea typeface="MS PGothic" pitchFamily="34" charset="-128"/>
          <a:cs typeface="+mn-cs"/>
        </a:defRPr>
      </a:lvl4pPr>
      <a:lvl5pPr marL="1371600" indent="-173038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3876"/>
        </a:buClr>
        <a:buSzPct val="100000"/>
        <a:buFont typeface="Arial" pitchFamily="34" charset="0"/>
        <a:buChar char="»"/>
        <a:defRPr kern="1200">
          <a:solidFill>
            <a:srgbClr val="1E1C1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6"/>
          <p:cNvSpPr>
            <a:spLocks noChangeShapeType="1"/>
          </p:cNvSpPr>
          <p:nvPr/>
        </p:nvSpPr>
        <p:spPr bwMode="auto">
          <a:xfrm>
            <a:off x="206375" y="6561138"/>
            <a:ext cx="8686800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6832600" y="6407150"/>
            <a:ext cx="9985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7F7F7F"/>
                </a:solidFill>
                <a:latin typeface="Calibri" pitchFamily="34" charset="0"/>
                <a:cs typeface="Arial" charset="0"/>
              </a:rPr>
              <a:t>PEO DHMS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3075" y="1222375"/>
            <a:ext cx="837088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192213" y="954088"/>
            <a:ext cx="7681912" cy="0"/>
          </a:xfrm>
          <a:prstGeom prst="line">
            <a:avLst/>
          </a:prstGeom>
          <a:noFill/>
          <a:ln w="38100">
            <a:solidFill>
              <a:srgbClr val="00387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rgbClr val="000000"/>
                </a:solidFill>
              </a:ln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55013" y="6545263"/>
            <a:ext cx="762000" cy="282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  <a:ea typeface="MS PGothic" pitchFamily="34" charset="-128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1098F-D809-4554-8296-0DEEE824FD8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Title Placeholder 15"/>
          <p:cNvSpPr>
            <a:spLocks noGrp="1"/>
          </p:cNvSpPr>
          <p:nvPr>
            <p:ph type="title"/>
          </p:nvPr>
        </p:nvSpPr>
        <p:spPr bwMode="auto">
          <a:xfrm>
            <a:off x="1387475" y="9525"/>
            <a:ext cx="74723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4788" y="6564313"/>
            <a:ext cx="8680450" cy="269875"/>
          </a:xfrm>
          <a:prstGeom prst="rect">
            <a:avLst/>
          </a:prstGeom>
        </p:spPr>
        <p:txBody>
          <a:bodyPr anchor="b"/>
          <a:lstStyle>
            <a:lvl1pPr algn="ctr" eaLnBrk="1" hangingPunct="1">
              <a:defRPr sz="9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Distribution A: Approved for public release; distribution is unlimited</a:t>
            </a:r>
          </a:p>
        </p:txBody>
      </p:sp>
      <p:pic>
        <p:nvPicPr>
          <p:cNvPr id="3081" name="Picture 14" descr="United_States_Department_of_Defense_Seal.svg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74613"/>
            <a:ext cx="106203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5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b="1" kern="1200" dirty="0">
          <a:solidFill>
            <a:srgbClr val="003876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876"/>
          </a:solidFill>
          <a:latin typeface="Calibri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876"/>
          </a:solidFill>
          <a:latin typeface="Calibri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876"/>
          </a:solidFill>
          <a:latin typeface="Calibri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876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84163" indent="-28416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600" b="1" kern="1200">
          <a:solidFill>
            <a:srgbClr val="003876"/>
          </a:solidFill>
          <a:latin typeface="+mn-lt"/>
          <a:ea typeface="MS PGothic" pitchFamily="34" charset="-128"/>
          <a:cs typeface="+mn-cs"/>
        </a:defRPr>
      </a:lvl1pPr>
      <a:lvl2pPr marL="630238" indent="-28416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3876"/>
        </a:buClr>
        <a:buSzPct val="100000"/>
        <a:buFont typeface="Arial" pitchFamily="34" charset="0"/>
        <a:buChar char="–"/>
        <a:defRPr sz="2400" kern="1200">
          <a:solidFill>
            <a:srgbClr val="1E1C11"/>
          </a:solidFill>
          <a:latin typeface="+mn-lt"/>
          <a:ea typeface="MS PGothic" pitchFamily="34" charset="-128"/>
          <a:cs typeface="+mn-cs"/>
        </a:defRPr>
      </a:lvl2pPr>
      <a:lvl3pPr marL="914400" indent="-22066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3876"/>
        </a:buClr>
        <a:buSzPct val="100000"/>
        <a:buFont typeface="Arial" pitchFamily="34" charset="0"/>
        <a:buChar char="•"/>
        <a:defRPr sz="2200" kern="1200">
          <a:solidFill>
            <a:srgbClr val="1E1C11"/>
          </a:solidFill>
          <a:latin typeface="+mn-lt"/>
          <a:ea typeface="MS PGothic" pitchFamily="34" charset="-128"/>
          <a:cs typeface="+mn-cs"/>
        </a:defRPr>
      </a:lvl3pPr>
      <a:lvl4pPr marL="1198563" indent="-22066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3876"/>
        </a:buClr>
        <a:buSzPct val="100000"/>
        <a:buFont typeface="Arial" pitchFamily="34" charset="0"/>
        <a:buChar char="–"/>
        <a:defRPr sz="2000" kern="1200">
          <a:solidFill>
            <a:srgbClr val="1E1C11"/>
          </a:solidFill>
          <a:latin typeface="+mn-lt"/>
          <a:ea typeface="MS PGothic" pitchFamily="34" charset="-128"/>
          <a:cs typeface="+mn-cs"/>
        </a:defRPr>
      </a:lvl4pPr>
      <a:lvl5pPr marL="1371600" indent="-173038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3876"/>
        </a:buClr>
        <a:buSzPct val="100000"/>
        <a:buFont typeface="Arial" pitchFamily="34" charset="0"/>
        <a:buChar char="»"/>
        <a:defRPr kern="1200">
          <a:solidFill>
            <a:srgbClr val="1E1C1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ederal.health@hhs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quoiaproject.org/ehealth-exchange/testing-overview/ehealth-exchange-validated-produc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FIAvA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nnectopensource.atlassian.net/wiki/x/KICh" TargetMode="External"/><Relationship Id="rId3" Type="http://schemas.openxmlformats.org/officeDocument/2006/relationships/hyperlink" Target="https://connectopensource.atlassian.net/wiki/x/C4ByAg" TargetMode="External"/><Relationship Id="rId7" Type="http://schemas.openxmlformats.org/officeDocument/2006/relationships/hyperlink" Target="https://connectopensource.atlassian.net/wiki/x/GYC_A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nnectopensource.atlassian.net/wiki/x/PIDcAg" TargetMode="External"/><Relationship Id="rId5" Type="http://schemas.openxmlformats.org/officeDocument/2006/relationships/hyperlink" Target="https://connectopensource.atlassian.net/wiki/x/OYCaAw" TargetMode="External"/><Relationship Id="rId4" Type="http://schemas.openxmlformats.org/officeDocument/2006/relationships/hyperlink" Target="https://connectopensource.atlassian.net/wiki/x/B4AHA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CONNECT Release 4.6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Demo and Updates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43000" y="4556268"/>
            <a:ext cx="6858000" cy="1203087"/>
          </a:xfrm>
        </p:spPr>
        <p:txBody>
          <a:bodyPr/>
          <a:lstStyle/>
          <a:p>
            <a:r>
              <a:rPr lang="en-US" dirty="0" smtClean="0"/>
              <a:t>Deepthi Rodrigues  (Functional Lead)</a:t>
            </a:r>
          </a:p>
          <a:p>
            <a:r>
              <a:rPr lang="en-US" dirty="0" smtClean="0"/>
              <a:t>Jason Smith  (Project Manager)</a:t>
            </a:r>
          </a:p>
        </p:txBody>
      </p:sp>
    </p:spTree>
    <p:extLst>
      <p:ext uri="{BB962C8B-B14F-4D97-AF65-F5344CB8AC3E}">
        <p14:creationId xmlns:p14="http://schemas.microsoft.com/office/powerpoint/2010/main" val="34389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88609"/>
            <a:ext cx="7772400" cy="1487605"/>
          </a:xfrm>
        </p:spPr>
        <p:txBody>
          <a:bodyPr/>
          <a:lstStyle/>
          <a:p>
            <a:r>
              <a:rPr lang="en-US" b="1" dirty="0" smtClean="0"/>
              <a:t>Questions?</a:t>
            </a:r>
            <a:br>
              <a:rPr lang="en-US" b="1" dirty="0" smtClean="0"/>
            </a:br>
            <a:r>
              <a:rPr lang="en-US" altLang="en-US" dirty="0" smtClean="0">
                <a:cs typeface="Georgia" pitchFamily="18" charset="0"/>
                <a:hlinkClick r:id="rId3"/>
              </a:rPr>
              <a:t>federal.health@hhs.gov</a:t>
            </a:r>
            <a:r>
              <a:rPr lang="en-US" altLang="en-US" dirty="0">
                <a:cs typeface="Georgia" pitchFamily="18" charset="0"/>
              </a:rPr>
              <a:t/>
            </a:r>
            <a:br>
              <a:rPr lang="en-US" altLang="en-US" dirty="0">
                <a:cs typeface="Georgia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19" y="33130"/>
            <a:ext cx="7478973" cy="1143000"/>
          </a:xfrm>
        </p:spPr>
        <p:txBody>
          <a:bodyPr/>
          <a:lstStyle/>
          <a:p>
            <a:pPr algn="ctr"/>
            <a:r>
              <a:rPr lang="en-US" dirty="0" smtClean="0"/>
              <a:t>CONNECT </a:t>
            </a:r>
            <a:r>
              <a:rPr lang="en-US" dirty="0"/>
              <a:t>-</a:t>
            </a:r>
            <a:r>
              <a:rPr lang="en-US" dirty="0" smtClean="0"/>
              <a:t> eHealth Exchange Validated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8" y="1331694"/>
            <a:ext cx="8543499" cy="4916705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CONNECT </a:t>
            </a:r>
            <a:r>
              <a:rPr lang="en-US" sz="3600" b="1" dirty="0"/>
              <a:t>is </a:t>
            </a:r>
            <a:r>
              <a:rPr lang="en-US" sz="3600" b="1" dirty="0" smtClean="0"/>
              <a:t>now an </a:t>
            </a:r>
            <a:r>
              <a:rPr lang="en-US" sz="3600" b="1" dirty="0"/>
              <a:t>eHealth Exchange Validated </a:t>
            </a:r>
            <a:r>
              <a:rPr lang="en-US" sz="3600" b="1" dirty="0" smtClean="0"/>
              <a:t>System </a:t>
            </a:r>
          </a:p>
          <a:p>
            <a:pPr marL="0" lvl="1" indent="0" algn="ctr">
              <a:buClr>
                <a:srgbClr val="C10A25"/>
              </a:buClr>
              <a:buNone/>
            </a:pPr>
            <a:r>
              <a:rPr lang="en-US" sz="2400" dirty="0">
                <a:cs typeface="Georgia" pitchFamily="18" charset="0"/>
                <a:hlinkClick r:id="rId3"/>
              </a:rPr>
              <a:t>http://sequoiaproject.org/ehealth-exchange/testing-overview/ehealth-exchange-validated-products</a:t>
            </a:r>
            <a:endParaRPr lang="en-US" sz="2400" dirty="0">
              <a:cs typeface="Georgia" pitchFamily="18" charset="0"/>
            </a:endParaRPr>
          </a:p>
          <a:p>
            <a:pPr marL="0" indent="0" algn="ctr">
              <a:buNone/>
            </a:pPr>
            <a:endParaRPr lang="en-US" sz="3600" b="1" dirty="0" smtClean="0"/>
          </a:p>
          <a:p>
            <a:pPr marL="457200" lvl="1" indent="0">
              <a:buNone/>
            </a:pPr>
            <a:r>
              <a:rPr lang="en-US" sz="3600" dirty="0" smtClean="0"/>
              <a:t>                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B2E2D-847C-44E9-B45B-31ED31F92001}" type="slidenum">
              <a:rPr lang="en-US" altLang="en-US" smtClean="0">
                <a:solidFill>
                  <a:srgbClr val="80808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21" y="1105470"/>
            <a:ext cx="4353635" cy="188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9" y="1392426"/>
            <a:ext cx="28384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i="1" dirty="0" smtClean="0">
                <a:solidFill>
                  <a:srgbClr val="C10A25"/>
                </a:solidFill>
              </a:rPr>
              <a:t>Features – Release 4.6</a:t>
            </a:r>
            <a:endParaRPr lang="en-US" i="1" dirty="0">
              <a:solidFill>
                <a:srgbClr val="C10A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7394" y="1891352"/>
            <a:ext cx="4154606" cy="4221163"/>
          </a:xfrm>
        </p:spPr>
        <p:txBody>
          <a:bodyPr/>
          <a:lstStyle/>
          <a:p>
            <a:r>
              <a:rPr lang="en-US" dirty="0" smtClean="0"/>
              <a:t>ATNA compliant audit entries</a:t>
            </a:r>
          </a:p>
          <a:p>
            <a:r>
              <a:rPr lang="en-US" dirty="0" smtClean="0"/>
              <a:t>Persisted to database/log file</a:t>
            </a:r>
          </a:p>
          <a:p>
            <a:r>
              <a:rPr lang="en-US" dirty="0" smtClean="0"/>
              <a:t>Query capabilities from System Administration module</a:t>
            </a:r>
          </a:p>
          <a:p>
            <a:r>
              <a:rPr lang="en-US" dirty="0" smtClean="0"/>
              <a:t>Extensible Audit framework </a:t>
            </a:r>
          </a:p>
          <a:p>
            <a:r>
              <a:rPr lang="en-US" dirty="0" smtClean="0"/>
              <a:t>Introducing asynchronous design to CONNECT</a:t>
            </a:r>
          </a:p>
          <a:p>
            <a:r>
              <a:rPr lang="en-US" dirty="0" smtClean="0"/>
              <a:t>PD,QD,RD,DS,X12 services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r>
              <a:rPr lang="en-US" altLang="en-US" i="1" dirty="0">
                <a:solidFill>
                  <a:srgbClr val="C10A25"/>
                </a:solidFill>
                <a:latin typeface="Calibri" pitchFamily="34" charset="0"/>
              </a:rPr>
              <a:t>Benefits</a:t>
            </a:r>
            <a:endParaRPr lang="en-US" sz="2000" i="1" dirty="0">
              <a:solidFill>
                <a:srgbClr val="C10A2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6" y="1883391"/>
            <a:ext cx="4171428" cy="4297363"/>
          </a:xfrm>
        </p:spPr>
        <p:txBody>
          <a:bodyPr/>
          <a:lstStyle/>
          <a:p>
            <a:r>
              <a:rPr lang="en-US" dirty="0" smtClean="0"/>
              <a:t>Compliance with specifications</a:t>
            </a:r>
          </a:p>
          <a:p>
            <a:r>
              <a:rPr lang="en-US" dirty="0" smtClean="0"/>
              <a:t>Successful onboarding and validation</a:t>
            </a:r>
          </a:p>
          <a:p>
            <a:r>
              <a:rPr lang="en-US" dirty="0" smtClean="0"/>
              <a:t>Flexibility to support multiple audit options</a:t>
            </a:r>
          </a:p>
          <a:p>
            <a:r>
              <a:rPr lang="en-US" dirty="0" smtClean="0"/>
              <a:t>Support troubleshooting and transaction review</a:t>
            </a:r>
          </a:p>
          <a:p>
            <a:r>
              <a:rPr lang="en-US" dirty="0" smtClean="0"/>
              <a:t>Performance implications considered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77000" cy="1020762"/>
          </a:xfrm>
        </p:spPr>
        <p:txBody>
          <a:bodyPr/>
          <a:lstStyle/>
          <a:p>
            <a:r>
              <a:rPr lang="en-US" dirty="0" smtClean="0"/>
              <a:t>CONNECT Update – Audit Logging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047" y="2916571"/>
            <a:ext cx="7772400" cy="1322196"/>
          </a:xfrm>
        </p:spPr>
        <p:txBody>
          <a:bodyPr/>
          <a:lstStyle/>
          <a:p>
            <a:r>
              <a:rPr lang="en-US" b="1" dirty="0" smtClean="0"/>
              <a:t>CONNECT Demo – Audit Logging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21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3130"/>
            <a:ext cx="7696200" cy="1143000"/>
          </a:xfrm>
        </p:spPr>
        <p:txBody>
          <a:bodyPr/>
          <a:lstStyle/>
          <a:p>
            <a:r>
              <a:rPr lang="en-US" dirty="0" smtClean="0"/>
              <a:t>CONNECT Update: Security Testing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064526"/>
            <a:ext cx="8786884" cy="5412474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C10A25"/>
                </a:solidFill>
                <a:latin typeface="Calibri"/>
              </a:rPr>
              <a:t>   Progression </a:t>
            </a:r>
            <a:r>
              <a:rPr lang="en-US" sz="2400" b="1" i="1" dirty="0">
                <a:solidFill>
                  <a:srgbClr val="C10A25"/>
                </a:solidFill>
                <a:latin typeface="Calibri"/>
              </a:rPr>
              <a:t>resolving security findings</a:t>
            </a:r>
          </a:p>
          <a:p>
            <a:pPr marL="0" indent="0">
              <a:buSzPct val="80000"/>
              <a:buNone/>
            </a:pPr>
            <a:endParaRPr lang="en-US" altLang="en-US" sz="2400" b="1" dirty="0" smtClean="0"/>
          </a:p>
          <a:p>
            <a:pPr>
              <a:buSzPct val="80000"/>
            </a:pPr>
            <a:endParaRPr lang="en-US" altLang="en-US" sz="2400" b="1" dirty="0"/>
          </a:p>
          <a:p>
            <a:pPr>
              <a:buSzPct val="80000"/>
            </a:pPr>
            <a:endParaRPr lang="en-US" altLang="en-US" sz="2400" b="1" dirty="0" smtClean="0"/>
          </a:p>
          <a:p>
            <a:pPr>
              <a:buSzPct val="80000"/>
            </a:pPr>
            <a:endParaRPr lang="en-US" altLang="en-US" sz="2400" b="1" dirty="0"/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C10A25"/>
                </a:solidFill>
                <a:latin typeface="Calibri"/>
              </a:rPr>
              <a:t>   Process Improvements</a:t>
            </a:r>
            <a:r>
              <a:rPr lang="en-US" b="1" i="1" dirty="0" smtClean="0">
                <a:solidFill>
                  <a:srgbClr val="C10A25"/>
                </a:solidFill>
                <a:latin typeface="Calibri"/>
              </a:rPr>
              <a:t> </a:t>
            </a:r>
            <a:endParaRPr lang="en-US" b="1" i="1" dirty="0">
              <a:solidFill>
                <a:srgbClr val="C10A25"/>
              </a:solidFill>
              <a:latin typeface="Calibri"/>
            </a:endParaRPr>
          </a:p>
          <a:p>
            <a:pPr lvl="1"/>
            <a:r>
              <a:rPr lang="en-US" altLang="en-US" sz="2000" dirty="0"/>
              <a:t>Improvements in coding practices and security scanning methods</a:t>
            </a:r>
          </a:p>
          <a:p>
            <a:pPr lvl="1"/>
            <a:r>
              <a:rPr lang="en-US" altLang="en-US" sz="2000" dirty="0" smtClean="0"/>
              <a:t>Proactive, collaboration with SCQC(DOD), early discovery</a:t>
            </a:r>
            <a:endParaRPr lang="en-US" altLang="en-US" sz="2000" dirty="0"/>
          </a:p>
          <a:p>
            <a:pPr lvl="1">
              <a:buFont typeface="Courier New" pitchFamily="49" charset="0"/>
              <a:buChar char="–"/>
            </a:pPr>
            <a:r>
              <a:rPr lang="en-US" altLang="en-US" sz="2000" dirty="0" smtClean="0"/>
              <a:t>Maintain ZERO Critical, Highs and Mediums vulnerabilities</a:t>
            </a:r>
            <a:endParaRPr lang="en-US" altLang="en-US" sz="2000" dirty="0"/>
          </a:p>
          <a:p>
            <a:pPr lvl="1"/>
            <a:r>
              <a:rPr lang="en-US" altLang="en-US" sz="2000" dirty="0" smtClean="0"/>
              <a:t>Introduced SonarQube and OWASP Dependency checks</a:t>
            </a:r>
          </a:p>
          <a:p>
            <a:pPr lvl="1"/>
            <a:r>
              <a:rPr lang="en-US" sz="2000" dirty="0"/>
              <a:t>Improved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B2E2D-847C-44E9-B45B-31ED31F92001}" type="slidenum">
              <a:rPr lang="en-US" altLang="en-US" smtClean="0">
                <a:solidFill>
                  <a:srgbClr val="80808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80866"/>
            <a:ext cx="436245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99" y="101369"/>
            <a:ext cx="7069540" cy="1143000"/>
          </a:xfrm>
        </p:spPr>
        <p:txBody>
          <a:bodyPr/>
          <a:lstStyle/>
          <a:p>
            <a:pPr algn="ctr"/>
            <a:r>
              <a:rPr lang="en-US" dirty="0" smtClean="0"/>
              <a:t>CONNECT Update: Performance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8" y="1528548"/>
            <a:ext cx="8543499" cy="4719851"/>
          </a:xfrm>
        </p:spPr>
        <p:txBody>
          <a:bodyPr/>
          <a:lstStyle/>
          <a:p>
            <a:r>
              <a:rPr lang="en-US" sz="2400" b="1" dirty="0" smtClean="0"/>
              <a:t>Performance Testing update</a:t>
            </a:r>
            <a:endParaRPr lang="en-US" sz="2400" b="1" dirty="0"/>
          </a:p>
          <a:p>
            <a:pPr lvl="1"/>
            <a:r>
              <a:rPr lang="en-US" sz="2400" dirty="0" smtClean="0"/>
              <a:t>Continues </a:t>
            </a:r>
            <a:r>
              <a:rPr lang="en-US" sz="2400" dirty="0"/>
              <a:t>to meet </a:t>
            </a:r>
            <a:r>
              <a:rPr lang="en-US" sz="2400" dirty="0" smtClean="0"/>
              <a:t>and exceed throughput </a:t>
            </a:r>
            <a:r>
              <a:rPr lang="en-US" sz="2400" dirty="0"/>
              <a:t>message requirements at the gateway across services (PD,QD,RD,DS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Tested X12 for the first time and met numbers</a:t>
            </a:r>
          </a:p>
          <a:p>
            <a:pPr lvl="1"/>
            <a:r>
              <a:rPr lang="en-US" sz="2400" dirty="0" smtClean="0"/>
              <a:t>Met 2000+ </a:t>
            </a:r>
            <a:r>
              <a:rPr lang="en-US" sz="2400" dirty="0" smtClean="0"/>
              <a:t>messages per minute </a:t>
            </a:r>
            <a:r>
              <a:rPr lang="en-US" sz="2400" dirty="0" smtClean="0"/>
              <a:t>across all services</a:t>
            </a:r>
          </a:p>
          <a:p>
            <a:pPr lvl="1"/>
            <a:r>
              <a:rPr lang="en-US" sz="2400" dirty="0" smtClean="0"/>
              <a:t>Results can be </a:t>
            </a:r>
            <a:r>
              <a:rPr lang="en-US" sz="2400" dirty="0"/>
              <a:t>found here -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connectopensource.atlassian.net/wiki/x/FIAvAw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B2E2D-847C-44E9-B45B-31ED31F92001}" type="slidenum">
              <a:rPr lang="en-US" altLang="en-US" smtClean="0">
                <a:solidFill>
                  <a:srgbClr val="80808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047" y="2916571"/>
            <a:ext cx="7772400" cy="1322196"/>
          </a:xfrm>
        </p:spPr>
        <p:txBody>
          <a:bodyPr/>
          <a:lstStyle/>
          <a:p>
            <a:r>
              <a:rPr lang="en-US" b="1" dirty="0" smtClean="0"/>
              <a:t>CONNECT 4.6 Release Documentation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39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3130"/>
            <a:ext cx="6085764" cy="1143000"/>
          </a:xfrm>
        </p:spPr>
        <p:txBody>
          <a:bodyPr/>
          <a:lstStyle/>
          <a:p>
            <a:pPr algn="ctr"/>
            <a:r>
              <a:rPr lang="en-US" dirty="0" smtClean="0"/>
              <a:t>CONNECT 4.6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8" y="1295400"/>
            <a:ext cx="8543499" cy="4953000"/>
          </a:xfrm>
        </p:spPr>
        <p:txBody>
          <a:bodyPr/>
          <a:lstStyle/>
          <a:p>
            <a:r>
              <a:rPr lang="en-US" sz="2400" b="1" dirty="0"/>
              <a:t>4.6 -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connectopensource.atlassian.net/wiki/x/C4ByAg</a:t>
            </a:r>
            <a:endParaRPr lang="en-US" sz="2400" dirty="0"/>
          </a:p>
          <a:p>
            <a:r>
              <a:rPr lang="en-US" sz="2400" b="1" dirty="0" smtClean="0"/>
              <a:t>Release Notes</a:t>
            </a:r>
          </a:p>
          <a:p>
            <a:pPr lvl="1"/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connectopensource.atlassian.net/wiki/x/B4AHAw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Binaries </a:t>
            </a:r>
          </a:p>
          <a:p>
            <a:pPr lvl="1"/>
            <a:r>
              <a:rPr lang="en-US" sz="2400" dirty="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connectopensource.atlassian.net/wiki/x/OYCaAw</a:t>
            </a:r>
            <a:endParaRPr lang="en-US" sz="2400" dirty="0" smtClean="0"/>
          </a:p>
          <a:p>
            <a:r>
              <a:rPr lang="en-US" sz="2400" b="1" dirty="0" smtClean="0"/>
              <a:t>Installation Documentation</a:t>
            </a:r>
          </a:p>
          <a:p>
            <a:pPr lvl="1"/>
            <a:r>
              <a:rPr lang="en-US" sz="2400" dirty="0" smtClean="0">
                <a:hlinkClick r:id="rId6"/>
              </a:rPr>
              <a:t>https</a:t>
            </a:r>
            <a:r>
              <a:rPr lang="en-US" sz="2400" dirty="0">
                <a:hlinkClick r:id="rId6"/>
              </a:rPr>
              <a:t>://</a:t>
            </a:r>
            <a:r>
              <a:rPr lang="en-US" sz="2400" dirty="0" smtClean="0">
                <a:hlinkClick r:id="rId6"/>
              </a:rPr>
              <a:t>connectopensource.atlassian.net/wiki/x/PIDcAg</a:t>
            </a:r>
            <a:endParaRPr lang="en-US" sz="2400" dirty="0" smtClean="0"/>
          </a:p>
          <a:p>
            <a:r>
              <a:rPr lang="en-US" sz="2400" b="1" dirty="0" smtClean="0"/>
              <a:t>Release Testing Documentation (incl. </a:t>
            </a:r>
            <a:r>
              <a:rPr lang="en-US" sz="2400" b="1" smtClean="0"/>
              <a:t>Performance Testing)</a:t>
            </a:r>
            <a:endParaRPr lang="en-US" sz="2400" b="1" dirty="0" smtClean="0"/>
          </a:p>
          <a:p>
            <a:pPr lvl="1"/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connectopensource.atlassian.net/wiki/x/GYC_Ag</a:t>
            </a:r>
            <a:endParaRPr lang="en-US" sz="2400" dirty="0" smtClean="0"/>
          </a:p>
          <a:p>
            <a:r>
              <a:rPr lang="en-US" sz="2400" b="1" dirty="0" smtClean="0"/>
              <a:t>Source Code</a:t>
            </a:r>
          </a:p>
          <a:p>
            <a:pPr lvl="1"/>
            <a:r>
              <a:rPr lang="en-US" sz="2400" dirty="0">
                <a:hlinkClick r:id="rId8"/>
              </a:rPr>
              <a:t>https://</a:t>
            </a:r>
            <a:r>
              <a:rPr lang="en-US" sz="2400" dirty="0" smtClean="0">
                <a:hlinkClick r:id="rId8"/>
              </a:rPr>
              <a:t>connectopensource.atlassian.net/wiki/x/KICh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B2E2D-847C-44E9-B45B-31ED31F92001}" type="slidenum">
              <a:rPr lang="en-US" altLang="en-US" smtClean="0">
                <a:solidFill>
                  <a:srgbClr val="80808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3130"/>
            <a:ext cx="6085764" cy="1143000"/>
          </a:xfrm>
        </p:spPr>
        <p:txBody>
          <a:bodyPr/>
          <a:lstStyle/>
          <a:p>
            <a:pPr algn="ctr"/>
            <a:r>
              <a:rPr lang="en-US" dirty="0" smtClean="0"/>
              <a:t>Current CONNECT Partner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B2E2D-847C-44E9-B45B-31ED31F92001}" type="slidenum">
              <a:rPr lang="en-US" altLang="en-US" smtClean="0">
                <a:solidFill>
                  <a:srgbClr val="80808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7" y="1821011"/>
            <a:ext cx="7315834" cy="390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3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6">
      <a:dk1>
        <a:srgbClr val="000000"/>
      </a:dk1>
      <a:lt1>
        <a:srgbClr val="FFFFFF"/>
      </a:lt1>
      <a:dk2>
        <a:srgbClr val="1D165A"/>
      </a:dk2>
      <a:lt2>
        <a:srgbClr val="808080"/>
      </a:lt2>
      <a:accent1>
        <a:srgbClr val="013F80"/>
      </a:accent1>
      <a:accent2>
        <a:srgbClr val="C10A25"/>
      </a:accent2>
      <a:accent3>
        <a:srgbClr val="E6AB20"/>
      </a:accent3>
      <a:accent4>
        <a:srgbClr val="000000"/>
      </a:accent4>
      <a:accent5>
        <a:srgbClr val="0074AC"/>
      </a:accent5>
      <a:accent6>
        <a:srgbClr val="DF6521"/>
      </a:accent6>
      <a:hlink>
        <a:srgbClr val="1D165A"/>
      </a:hlink>
      <a:folHlink>
        <a:srgbClr val="64727C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re Interchange">
  <a:themeElements>
    <a:clrScheme name="Custom 7">
      <a:dk1>
        <a:sysClr val="windowText" lastClr="000000"/>
      </a:dk1>
      <a:lt1>
        <a:sysClr val="window" lastClr="FFFFFF"/>
      </a:lt1>
      <a:dk2>
        <a:srgbClr val="5C5C5C"/>
      </a:dk2>
      <a:lt2>
        <a:srgbClr val="75A2AD"/>
      </a:lt2>
      <a:accent1>
        <a:srgbClr val="4F81BD"/>
      </a:accent1>
      <a:accent2>
        <a:srgbClr val="C0504D"/>
      </a:accent2>
      <a:accent3>
        <a:srgbClr val="95D600"/>
      </a:accent3>
      <a:accent4>
        <a:srgbClr val="8064A2"/>
      </a:accent4>
      <a:accent5>
        <a:srgbClr val="6EC4E9"/>
      </a:accent5>
      <a:accent6>
        <a:srgbClr val="307F67"/>
      </a:accent6>
      <a:hlink>
        <a:srgbClr val="368FA7"/>
      </a:hlink>
      <a:folHlink>
        <a:srgbClr val="2F7E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0A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 Presentation">
  <a:themeElements>
    <a:clrScheme name="Custom 6">
      <a:dk1>
        <a:srgbClr val="000000"/>
      </a:dk1>
      <a:lt1>
        <a:srgbClr val="FFFFFF"/>
      </a:lt1>
      <a:dk2>
        <a:srgbClr val="1D165A"/>
      </a:dk2>
      <a:lt2>
        <a:srgbClr val="808080"/>
      </a:lt2>
      <a:accent1>
        <a:srgbClr val="013F80"/>
      </a:accent1>
      <a:accent2>
        <a:srgbClr val="C10A25"/>
      </a:accent2>
      <a:accent3>
        <a:srgbClr val="E6AB20"/>
      </a:accent3>
      <a:accent4>
        <a:srgbClr val="000000"/>
      </a:accent4>
      <a:accent5>
        <a:srgbClr val="0074AC"/>
      </a:accent5>
      <a:accent6>
        <a:srgbClr val="DF6521"/>
      </a:accent6>
      <a:hlink>
        <a:srgbClr val="1D165A"/>
      </a:hlink>
      <a:folHlink>
        <a:srgbClr val="64727C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Custom 6">
      <a:dk1>
        <a:srgbClr val="000000"/>
      </a:dk1>
      <a:lt1>
        <a:srgbClr val="FFFFFF"/>
      </a:lt1>
      <a:dk2>
        <a:srgbClr val="1D165A"/>
      </a:dk2>
      <a:lt2>
        <a:srgbClr val="808080"/>
      </a:lt2>
      <a:accent1>
        <a:srgbClr val="013F80"/>
      </a:accent1>
      <a:accent2>
        <a:srgbClr val="C10A25"/>
      </a:accent2>
      <a:accent3>
        <a:srgbClr val="E6AB20"/>
      </a:accent3>
      <a:accent4>
        <a:srgbClr val="000000"/>
      </a:accent4>
      <a:accent5>
        <a:srgbClr val="0074AC"/>
      </a:accent5>
      <a:accent6>
        <a:srgbClr val="DF6521"/>
      </a:accent6>
      <a:hlink>
        <a:srgbClr val="1D165A"/>
      </a:hlink>
      <a:folHlink>
        <a:srgbClr val="64727C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Custom 6">
      <a:dk1>
        <a:srgbClr val="000000"/>
      </a:dk1>
      <a:lt1>
        <a:srgbClr val="FFFFFF"/>
      </a:lt1>
      <a:dk2>
        <a:srgbClr val="1D165A"/>
      </a:dk2>
      <a:lt2>
        <a:srgbClr val="808080"/>
      </a:lt2>
      <a:accent1>
        <a:srgbClr val="013F80"/>
      </a:accent1>
      <a:accent2>
        <a:srgbClr val="C10A25"/>
      </a:accent2>
      <a:accent3>
        <a:srgbClr val="E6AB20"/>
      </a:accent3>
      <a:accent4>
        <a:srgbClr val="000000"/>
      </a:accent4>
      <a:accent5>
        <a:srgbClr val="0074AC"/>
      </a:accent5>
      <a:accent6>
        <a:srgbClr val="DF6521"/>
      </a:accent6>
      <a:hlink>
        <a:srgbClr val="1D165A"/>
      </a:hlink>
      <a:folHlink>
        <a:srgbClr val="64727C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Custom 6">
      <a:dk1>
        <a:srgbClr val="000000"/>
      </a:dk1>
      <a:lt1>
        <a:srgbClr val="FFFFFF"/>
      </a:lt1>
      <a:dk2>
        <a:srgbClr val="1D165A"/>
      </a:dk2>
      <a:lt2>
        <a:srgbClr val="808080"/>
      </a:lt2>
      <a:accent1>
        <a:srgbClr val="013F80"/>
      </a:accent1>
      <a:accent2>
        <a:srgbClr val="C10A25"/>
      </a:accent2>
      <a:accent3>
        <a:srgbClr val="E6AB20"/>
      </a:accent3>
      <a:accent4>
        <a:srgbClr val="000000"/>
      </a:accent4>
      <a:accent5>
        <a:srgbClr val="0074AC"/>
      </a:accent5>
      <a:accent6>
        <a:srgbClr val="DF6521"/>
      </a:accent6>
      <a:hlink>
        <a:srgbClr val="1D165A"/>
      </a:hlink>
      <a:folHlink>
        <a:srgbClr val="64727C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Custom 6">
      <a:dk1>
        <a:srgbClr val="000000"/>
      </a:dk1>
      <a:lt1>
        <a:srgbClr val="FFFFFF"/>
      </a:lt1>
      <a:dk2>
        <a:srgbClr val="1D165A"/>
      </a:dk2>
      <a:lt2>
        <a:srgbClr val="808080"/>
      </a:lt2>
      <a:accent1>
        <a:srgbClr val="013F80"/>
      </a:accent1>
      <a:accent2>
        <a:srgbClr val="C10A25"/>
      </a:accent2>
      <a:accent3>
        <a:srgbClr val="E6AB20"/>
      </a:accent3>
      <a:accent4>
        <a:srgbClr val="000000"/>
      </a:accent4>
      <a:accent5>
        <a:srgbClr val="0074AC"/>
      </a:accent5>
      <a:accent6>
        <a:srgbClr val="DF6521"/>
      </a:accent6>
      <a:hlink>
        <a:srgbClr val="1D165A"/>
      </a:hlink>
      <a:folHlink>
        <a:srgbClr val="64727C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PEO DHMS 8 Nov update">
  <a:themeElements>
    <a:clrScheme name="DHMS">
      <a:dk1>
        <a:sysClr val="windowText" lastClr="000000"/>
      </a:dk1>
      <a:lt1>
        <a:sysClr val="window" lastClr="FFFFFF"/>
      </a:lt1>
      <a:dk2>
        <a:srgbClr val="003876"/>
      </a:dk2>
      <a:lt2>
        <a:srgbClr val="EEECE1"/>
      </a:lt2>
      <a:accent1>
        <a:srgbClr val="3198D7"/>
      </a:accent1>
      <a:accent2>
        <a:srgbClr val="C0504D"/>
      </a:accent2>
      <a:accent3>
        <a:srgbClr val="9EB558"/>
      </a:accent3>
      <a:accent4>
        <a:srgbClr val="8064A2"/>
      </a:accent4>
      <a:accent5>
        <a:srgbClr val="007DA4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PEO DHMS 8 Nov update">
  <a:themeElements>
    <a:clrScheme name="DHMS">
      <a:dk1>
        <a:sysClr val="windowText" lastClr="000000"/>
      </a:dk1>
      <a:lt1>
        <a:sysClr val="window" lastClr="FFFFFF"/>
      </a:lt1>
      <a:dk2>
        <a:srgbClr val="003876"/>
      </a:dk2>
      <a:lt2>
        <a:srgbClr val="EEECE1"/>
      </a:lt2>
      <a:accent1>
        <a:srgbClr val="3198D7"/>
      </a:accent1>
      <a:accent2>
        <a:srgbClr val="C0504D"/>
      </a:accent2>
      <a:accent3>
        <a:srgbClr val="9EB558"/>
      </a:accent3>
      <a:accent4>
        <a:srgbClr val="8064A2"/>
      </a:accent4>
      <a:accent5>
        <a:srgbClr val="007DA4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chemeClr val="tx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0FDC45BD75B4B957EB20A301C9D6F" ma:contentTypeVersion="3" ma:contentTypeDescription="Create a new document." ma:contentTypeScope="" ma:versionID="71b21405944d5e75f34d08538cf66010">
  <xsd:schema xmlns:xsd="http://www.w3.org/2001/XMLSchema" xmlns:xs="http://www.w3.org/2001/XMLSchema" xmlns:p="http://schemas.microsoft.com/office/2006/metadata/properties" xmlns:ns2="http://schemas.microsoft.com/sharepoint/v4" xmlns:ns3="547d8bf1-3368-4249-8325-20b1c547ad55" targetNamespace="http://schemas.microsoft.com/office/2006/metadata/properties" ma:root="true" ma:fieldsID="8e593a2e2513750386c0bebddbd266b2" ns2:_="" ns3:_="">
    <xsd:import namespace="http://schemas.microsoft.com/sharepoint/v4"/>
    <xsd:import namespace="547d8bf1-3368-4249-8325-20b1c547ad55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d8bf1-3368-4249-8325-20b1c547ad5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12525-B684-4566-9B2D-40C3C7DFFC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311438-373F-4EAA-8A0F-F6793F1B9F0C}">
  <ds:schemaRefs>
    <ds:schemaRef ds:uri="http://schemas.openxmlformats.org/package/2006/metadata/core-properties"/>
    <ds:schemaRef ds:uri="547d8bf1-3368-4249-8325-20b1c547ad5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4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CA01A5-5828-4847-B2EE-4F3EFCE89D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547d8bf1-3368-4249-8325-20b1c547a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25054</TotalTime>
  <Words>265</Words>
  <Application>Microsoft Office PowerPoint</Application>
  <PresentationFormat>On-screen Show (4:3)</PresentationFormat>
  <Paragraphs>83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Blank Presentation</vt:lpstr>
      <vt:lpstr>1_Care Interchange</vt:lpstr>
      <vt:lpstr>1_Blank Presentation</vt:lpstr>
      <vt:lpstr>2_Blank Presentation</vt:lpstr>
      <vt:lpstr>3_Blank Presentation</vt:lpstr>
      <vt:lpstr>4_Blank Presentation</vt:lpstr>
      <vt:lpstr>5_Blank Presentation</vt:lpstr>
      <vt:lpstr>3_PEO DHMS 8 Nov update</vt:lpstr>
      <vt:lpstr>4_PEO DHMS 8 Nov update</vt:lpstr>
      <vt:lpstr>CONNECT Release 4.6</vt:lpstr>
      <vt:lpstr>CONNECT - eHealth Exchange Validated </vt:lpstr>
      <vt:lpstr>CONNECT Update – Audit Logging</vt:lpstr>
      <vt:lpstr>CONNECT Demo – Audit Logging</vt:lpstr>
      <vt:lpstr>CONNECT Update: Security Testing Update</vt:lpstr>
      <vt:lpstr>CONNECT Update: Performance Testing</vt:lpstr>
      <vt:lpstr>CONNECT 4.6 Release Documentation</vt:lpstr>
      <vt:lpstr>CONNECT 4.6</vt:lpstr>
      <vt:lpstr>Current CONNECT Partner environments</vt:lpstr>
      <vt:lpstr>Questions? federal.health@hhs.gov </vt:lpstr>
    </vt:vector>
  </TitlesOfParts>
  <Company>General Dynamics Information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FHA Managing Board Meeting</dc:title>
  <dc:creator>Meyer, Tracy</dc:creator>
  <cp:lastModifiedBy>Rodrigues, Deepthi S </cp:lastModifiedBy>
  <cp:revision>642</cp:revision>
  <cp:lastPrinted>2016-02-02T20:38:12Z</cp:lastPrinted>
  <dcterms:created xsi:type="dcterms:W3CDTF">2014-07-17T20:36:24Z</dcterms:created>
  <dcterms:modified xsi:type="dcterms:W3CDTF">2016-04-07T17:28:51Z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0x010100A010FDC45BD75B4B957EB20A301C9D6F</vt:lpwstr>
  </property>
</Properties>
</file>