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handoutMasterIdLst>
    <p:handoutMasterId r:id="rId20"/>
  </p:handoutMasterIdLst>
  <p:sldIdLst>
    <p:sldId id="259" r:id="rId2"/>
    <p:sldId id="472" r:id="rId3"/>
    <p:sldId id="475" r:id="rId4"/>
    <p:sldId id="477" r:id="rId5"/>
    <p:sldId id="457" r:id="rId6"/>
    <p:sldId id="437" r:id="rId7"/>
    <p:sldId id="438" r:id="rId8"/>
    <p:sldId id="434" r:id="rId9"/>
    <p:sldId id="468" r:id="rId10"/>
    <p:sldId id="464" r:id="rId11"/>
    <p:sldId id="451" r:id="rId12"/>
    <p:sldId id="452" r:id="rId13"/>
    <p:sldId id="476" r:id="rId14"/>
    <p:sldId id="478" r:id="rId15"/>
    <p:sldId id="455" r:id="rId16"/>
    <p:sldId id="479" r:id="rId17"/>
    <p:sldId id="466" r:id="rId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S PGothic" pitchFamily="34" charset="-128"/>
        <a:cs typeface="+mn-cs"/>
      </a:defRPr>
    </a:lvl1pPr>
    <a:lvl2pPr marL="457200" algn="l" rtl="0" fontAlgn="base">
      <a:spcBef>
        <a:spcPct val="0"/>
      </a:spcBef>
      <a:spcAft>
        <a:spcPct val="0"/>
      </a:spcAft>
      <a:defRPr sz="2400" kern="1200">
        <a:solidFill>
          <a:schemeClr val="tx1"/>
        </a:solidFill>
        <a:latin typeface="Arial" charset="0"/>
        <a:ea typeface="MS PGothic" pitchFamily="34" charset="-128"/>
        <a:cs typeface="+mn-cs"/>
      </a:defRPr>
    </a:lvl2pPr>
    <a:lvl3pPr marL="914400" algn="l" rtl="0" fontAlgn="base">
      <a:spcBef>
        <a:spcPct val="0"/>
      </a:spcBef>
      <a:spcAft>
        <a:spcPct val="0"/>
      </a:spcAft>
      <a:defRPr sz="2400" kern="1200">
        <a:solidFill>
          <a:schemeClr val="tx1"/>
        </a:solidFill>
        <a:latin typeface="Arial" charset="0"/>
        <a:ea typeface="MS PGothic" pitchFamily="34" charset="-128"/>
        <a:cs typeface="+mn-cs"/>
      </a:defRPr>
    </a:lvl3pPr>
    <a:lvl4pPr marL="1371600" algn="l" rtl="0" fontAlgn="base">
      <a:spcBef>
        <a:spcPct val="0"/>
      </a:spcBef>
      <a:spcAft>
        <a:spcPct val="0"/>
      </a:spcAft>
      <a:defRPr sz="2400" kern="1200">
        <a:solidFill>
          <a:schemeClr val="tx1"/>
        </a:solidFill>
        <a:latin typeface="Arial" charset="0"/>
        <a:ea typeface="MS PGothic" pitchFamily="34" charset="-128"/>
        <a:cs typeface="+mn-cs"/>
      </a:defRPr>
    </a:lvl4pPr>
    <a:lvl5pPr marL="1828800" algn="l" rtl="0" fontAlgn="base">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inder Singh" initials="DS" lastIdx="2" clrIdx="0">
    <p:extLst>
      <p:ext uri="{19B8F6BF-5375-455C-9EA6-DF929625EA0E}">
        <p15:presenceInfo xmlns:p15="http://schemas.microsoft.com/office/powerpoint/2012/main" userId="Devinder Singh" providerId="None"/>
      </p:ext>
    </p:extLst>
  </p:cmAuthor>
  <p:cmAuthor id="2" name="Mark Jensen" initials="MJ" lastIdx="14" clrIdx="1">
    <p:extLst>
      <p:ext uri="{19B8F6BF-5375-455C-9EA6-DF929625EA0E}">
        <p15:presenceInfo xmlns:p15="http://schemas.microsoft.com/office/powerpoint/2012/main" userId="d1fc95da300f53a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187"/>
    <a:srgbClr val="B9B9B9"/>
    <a:srgbClr val="F7F7F7"/>
    <a:srgbClr val="FBFBFB"/>
    <a:srgbClr val="ECF2F8"/>
    <a:srgbClr val="E0EAF4"/>
    <a:srgbClr val="CEDEED"/>
    <a:srgbClr val="FBD9DE"/>
    <a:srgbClr val="3428A4"/>
    <a:srgbClr val="DF6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2878" autoAdjust="0"/>
  </p:normalViewPr>
  <p:slideViewPr>
    <p:cSldViewPr>
      <p:cViewPr varScale="1">
        <p:scale>
          <a:sx n="86" d="100"/>
          <a:sy n="86" d="100"/>
        </p:scale>
        <p:origin x="490" y="67"/>
      </p:cViewPr>
      <p:guideLst>
        <p:guide orient="horz" pos="2160"/>
        <p:guide pos="2880"/>
      </p:guideLst>
    </p:cSldViewPr>
  </p:slideViewPr>
  <p:outlineViewPr>
    <p:cViewPr>
      <p:scale>
        <a:sx n="33" d="100"/>
        <a:sy n="33" d="100"/>
      </p:scale>
      <p:origin x="0" y="8516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MS PGothic" pitchFamily="34" charset="-128"/>
              </a:defRPr>
            </a:lvl1pPr>
          </a:lstStyle>
          <a:p>
            <a:pPr>
              <a:defRPr/>
            </a:pPr>
            <a:fld id="{18FD02E1-B0A2-40C3-88BB-182F88095955}" type="datetime1">
              <a:rPr lang="en-US" altLang="en-US"/>
              <a:pPr>
                <a:defRPr/>
              </a:pPr>
              <a:t>8/27/2019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A9E16B34-AE9F-4EC3-9CBF-8E6E72F8FC25}" type="slidenum">
              <a:rPr lang="en-US" altLang="en-US"/>
              <a:pPr>
                <a:defRPr/>
              </a:pPr>
              <a:t>‹#›</a:t>
            </a:fld>
            <a:endParaRPr lang="en-US" altLang="en-US"/>
          </a:p>
        </p:txBody>
      </p:sp>
    </p:spTree>
    <p:extLst>
      <p:ext uri="{BB962C8B-B14F-4D97-AF65-F5344CB8AC3E}">
        <p14:creationId xmlns:p14="http://schemas.microsoft.com/office/powerpoint/2010/main" val="27216772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MS PGothic" pitchFamily="34" charset="-128"/>
              </a:defRPr>
            </a:lvl1pPr>
          </a:lstStyle>
          <a:p>
            <a:pPr>
              <a:defRPr/>
            </a:pPr>
            <a:fld id="{CE15DA33-E2EF-4A83-95C3-CF83AC4FF0E1}" type="datetime1">
              <a:rPr lang="en-US" altLang="en-US"/>
              <a:pPr>
                <a:defRPr/>
              </a:pPr>
              <a:t>8/27/2019</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75CBC999-6713-4FD4-AECD-1430B3F28831}" type="slidenum">
              <a:rPr lang="en-US" altLang="en-US"/>
              <a:pPr>
                <a:defRPr/>
              </a:pPr>
              <a:t>‹#›</a:t>
            </a:fld>
            <a:endParaRPr lang="en-US" altLang="en-US"/>
          </a:p>
        </p:txBody>
      </p:sp>
    </p:spTree>
    <p:extLst>
      <p:ext uri="{BB962C8B-B14F-4D97-AF65-F5344CB8AC3E}">
        <p14:creationId xmlns:p14="http://schemas.microsoft.com/office/powerpoint/2010/main" val="386245773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Questions process? – ask at any time, but if not in scope of the presentation or requires more discussion or seems to be off topic or not directly releated we will table that for later in the Q&amp;A or follow-up later.</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F1F951F0-971A-4116-8E26-9B0C11859698}" type="slidenum">
              <a:rPr lang="en-US" altLang="en-US" smtClean="0">
                <a:latin typeface="Arial" charset="0"/>
              </a:rPr>
              <a:pPr>
                <a:spcBef>
                  <a:spcPct val="0"/>
                </a:spcBef>
              </a:pPr>
              <a:t>1</a:t>
            </a:fld>
            <a:endParaRPr lang="en-US"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Transaction</a:t>
            </a:r>
            <a:r>
              <a:rPr lang="en-US" altLang="en-US" baseline="0" dirty="0"/>
              <a:t> Logging is available for log4j (server logs) as well as database.  Can configure all event logs to be turned off or also set to only log in server logs.  We mine the event tables for use in displaying usage metrics in our Admin GUI.  Event logging takes a snapshot of a single gateway event (processing or service call).  Transaction logging correlates a group of related messages.</a:t>
            </a:r>
            <a:endParaRPr lang="en-US" altLang="en-US" dirty="0"/>
          </a:p>
          <a:p>
            <a:endParaRPr lang="en-US" altLang="en-US" dirty="0"/>
          </a:p>
          <a:p>
            <a:pPr lvl="1"/>
            <a:endParaRPr lang="en-US" altLang="en-US" dirty="0"/>
          </a:p>
          <a:p>
            <a:r>
              <a:rPr lang="en-US" altLang="en-US" sz="2400" dirty="0">
                <a:solidFill>
                  <a:srgbClr val="C00000"/>
                </a:solidFill>
                <a:cs typeface="Calibri" pitchFamily="34" charset="0"/>
              </a:rPr>
              <a:t>Audit logging</a:t>
            </a:r>
          </a:p>
          <a:p>
            <a:pPr lvl="1"/>
            <a:r>
              <a:rPr lang="en-US" altLang="en-US" sz="2000" dirty="0">
                <a:solidFill>
                  <a:srgbClr val="002060"/>
                </a:solidFill>
                <a:cs typeface="Calibri" pitchFamily="34" charset="0"/>
              </a:rPr>
              <a:t>Supports ATNA audit structure for auditing all transactions</a:t>
            </a:r>
          </a:p>
          <a:p>
            <a:endParaRPr lang="en-US" alt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0CEC4EBC-F409-4163-B61C-77DA7BCDBD55}" type="slidenum">
              <a:rPr lang="en-US" altLang="en-US" smtClean="0">
                <a:latin typeface="Arial" charset="0"/>
              </a:rPr>
              <a:pPr>
                <a:spcBef>
                  <a:spcPct val="0"/>
                </a:spcBef>
              </a:pPr>
              <a:t>10</a:t>
            </a:fld>
            <a:endParaRPr lang="en-US" alt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Mention Ping utility with</a:t>
            </a:r>
            <a:r>
              <a:rPr lang="en-US" altLang="en-US" baseline="0" dirty="0"/>
              <a:t> Connection Management.  CGQC replaces UC (can now be deployed to all supported app servers)</a:t>
            </a:r>
          </a:p>
          <a:p>
            <a:endParaRPr lang="en-US" altLang="en-US" baseline="0" dirty="0"/>
          </a:p>
          <a:p>
            <a:r>
              <a:rPr lang="en-US" altLang="en-US" baseline="0" dirty="0"/>
              <a:t>Started with basic gateway metrics, direct configuration and user management with role constraints, have added connection management for external partner and gateway/adapter property configuration and cross gateway query client for testing.  We also demoed a FHIR connection page at HIMSS which displayed our resource </a:t>
            </a:r>
            <a:r>
              <a:rPr lang="en-US" altLang="en-US" baseline="0" dirty="0" err="1"/>
              <a:t>url</a:t>
            </a:r>
            <a:r>
              <a:rPr lang="en-US" altLang="en-US" baseline="0" dirty="0"/>
              <a:t> and the FHIR servers capabilities (conformance).</a:t>
            </a:r>
          </a:p>
          <a:p>
            <a:endParaRPr lang="en-US" altLang="en-US" baseline="0" dirty="0"/>
          </a:p>
          <a:p>
            <a:r>
              <a:rPr lang="en-US" altLang="en-US" baseline="0" dirty="0"/>
              <a:t>Plan on adding log viewers (audit, event), increased gateway metrics, direct client, and certificate configuration.  Plus further improvements to the cross gateway query client.</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D560455B-A9DB-4684-911C-A9916D8A4364}" type="slidenum">
              <a:rPr lang="en-US" altLang="en-US" smtClean="0">
                <a:latin typeface="Arial" charset="0"/>
              </a:rPr>
              <a:pPr>
                <a:spcBef>
                  <a:spcPct val="0"/>
                </a:spcBef>
              </a:pPr>
              <a:t>11</a:t>
            </a:fld>
            <a:endParaRPr lang="en-US" alt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CXF</a:t>
            </a:r>
            <a:r>
              <a:rPr lang="en-US" altLang="en-US" baseline="0" dirty="0"/>
              <a:t> 2.7.3, </a:t>
            </a:r>
            <a:r>
              <a:rPr lang="en-US" altLang="en-US" baseline="0" dirty="0" err="1"/>
              <a:t>OpenSAML</a:t>
            </a:r>
            <a:r>
              <a:rPr lang="en-US" altLang="en-US" baseline="0" dirty="0"/>
              <a:t> 2.5.1-1, Spring 3.0.7, Junit 4.7, </a:t>
            </a:r>
            <a:r>
              <a:rPr lang="en-US" altLang="en-US" baseline="0" dirty="0" err="1"/>
              <a:t>Mockito</a:t>
            </a:r>
            <a:r>
              <a:rPr lang="en-US" altLang="en-US" baseline="0" dirty="0"/>
              <a:t> 1.9, JSF 2.x, </a:t>
            </a:r>
            <a:r>
              <a:rPr lang="en-US" altLang="en-US" baseline="0" dirty="0" err="1"/>
              <a:t>primefaces</a:t>
            </a:r>
            <a:r>
              <a:rPr lang="en-US" altLang="en-US" baseline="0" dirty="0"/>
              <a:t> 4.0</a:t>
            </a:r>
            <a:endParaRPr lang="en-US" altLang="en-US" dirty="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1EFCDB24-9273-404E-B1EF-0D3D1B50C089}" type="slidenum">
              <a:rPr lang="en-US" altLang="en-US" sz="1200" smtClean="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latin typeface="Calibri" charset="0"/>
                <a:ea typeface="ＭＳ Ｐゴシック" charset="0"/>
                <a:cs typeface="ＭＳ Ｐゴシック" charset="0"/>
              </a:rPr>
              <a:t>LP</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DDC2DA-2D5B-344F-B993-D4436905C007}" type="slidenum">
              <a:rPr lang="en-US" sz="1200"/>
              <a:pPr eaLnBrk="1" hangingPunct="1"/>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A6FB63E8-7998-42CA-BBA1-AE33187E770E}" type="slidenum">
              <a:rPr lang="en-US" altLang="en-US" smtClean="0">
                <a:latin typeface="Arial" charset="0"/>
              </a:rPr>
              <a:pPr>
                <a:spcBef>
                  <a:spcPct val="0"/>
                </a:spcBef>
              </a:pPr>
              <a:t>15</a:t>
            </a:fld>
            <a:endParaRPr lang="en-US" alt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GT </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F12F5C5-9C4C-40CD-A2A8-52215436FB12}" type="slidenum">
              <a:rPr kumimoji="0" lang="en-US" alt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379415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D23B393C-35AD-4DF7-9BAA-DCAA835AA0CD}" type="slidenum">
              <a:rPr lang="en-US" altLang="en-US" sz="1200" smtClean="0"/>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pitchFamily="34" charset="-128"/>
              </a:rPr>
              <a:t>LP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pitchFamily="34" charset="-128"/>
              </a:rPr>
              <a:t>GT</a:t>
            </a:r>
          </a:p>
        </p:txBody>
      </p:sp>
    </p:spTree>
    <p:extLst>
      <p:ext uri="{BB962C8B-B14F-4D97-AF65-F5344CB8AC3E}">
        <p14:creationId xmlns:p14="http://schemas.microsoft.com/office/powerpoint/2010/main" val="211227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7AB309C8-7E96-48D9-ACDB-294F748A6BD9}" type="slidenum">
              <a:rPr lang="en-US" altLang="en-US" smtClean="0">
                <a:latin typeface="Arial" charset="0"/>
              </a:rPr>
              <a:pPr>
                <a:spcBef>
                  <a:spcPct val="0"/>
                </a:spcBef>
              </a:pPr>
              <a:t>5</a:t>
            </a:fld>
            <a:endParaRPr lang="en-US" alt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p>
            <a:r>
              <a:rPr lang="en-US" altLang="en-US"/>
              <a:t>SSA, VA, DoD use PD, QD and RD services for pulling patient data</a:t>
            </a:r>
          </a:p>
          <a:p>
            <a:endParaRPr lang="en-US" altLang="en-US"/>
          </a:p>
          <a:p>
            <a:r>
              <a:rPr lang="en-US" altLang="en-US"/>
              <a:t>SSA</a:t>
            </a:r>
          </a:p>
          <a:p>
            <a:pPr lvl="1"/>
            <a:r>
              <a:rPr lang="en-US" altLang="en-US"/>
              <a:t>Social Security Administration(SSA) requests medical documentation from a healthcare provider with the patient’s authorization. </a:t>
            </a:r>
          </a:p>
          <a:p>
            <a:pPr lvl="1"/>
            <a:r>
              <a:rPr lang="en-US" altLang="en-US"/>
              <a:t>Utilizes PD, QD and RD services in CONNECT</a:t>
            </a:r>
          </a:p>
          <a:p>
            <a:r>
              <a:rPr lang="en-US" altLang="en-US"/>
              <a:t>	- </a:t>
            </a:r>
            <a:r>
              <a:rPr lang="en-US" altLang="en-US" sz="2800"/>
              <a:t>eHealth Exchange Technical Specifications</a:t>
            </a:r>
          </a:p>
          <a:p>
            <a:pPr lvl="1"/>
            <a:r>
              <a:rPr lang="en-US" altLang="en-US" sz="2400"/>
              <a:t>Patient Discovery (requestor only)</a:t>
            </a:r>
          </a:p>
          <a:p>
            <a:pPr lvl="1"/>
            <a:r>
              <a:rPr lang="en-US" altLang="en-US" sz="2400"/>
              <a:t>Query for Documents (requestor only)</a:t>
            </a:r>
          </a:p>
          <a:p>
            <a:pPr lvl="1"/>
            <a:r>
              <a:rPr lang="en-US" altLang="en-US" sz="2400"/>
              <a:t>Retrieve Documents (requestor only)</a:t>
            </a:r>
          </a:p>
          <a:p>
            <a:pPr lvl="1"/>
            <a:r>
              <a:rPr lang="en-US" altLang="en-US" sz="2400"/>
              <a:t>Access Consent Policy profile (responder only)</a:t>
            </a:r>
          </a:p>
          <a:p>
            <a:pPr lvl="1"/>
            <a:endParaRPr lang="en-US" altLang="en-US" sz="2400"/>
          </a:p>
          <a:p>
            <a:pPr lvl="1"/>
            <a:r>
              <a:rPr lang="en-US" altLang="en-US" sz="2400"/>
              <a:t>Claimant files Disability claim with SSA. And SSA requests for medical evidence from the health care provider using CONNECT services for disability claims determination.(Authorized Release of Information to a Trusted Entity Use Case)</a:t>
            </a:r>
          </a:p>
          <a:p>
            <a:pPr lvl="1"/>
            <a:endParaRPr lang="en-US" altLang="en-US"/>
          </a:p>
          <a:p>
            <a:pPr lvl="1"/>
            <a:endParaRPr lang="en-US" altLang="en-US"/>
          </a:p>
          <a:p>
            <a:r>
              <a:rPr lang="en-US" altLang="en-US"/>
              <a:t>VA, DOD</a:t>
            </a:r>
          </a:p>
          <a:p>
            <a:r>
              <a:rPr lang="en-US" altLang="en-US"/>
              <a:t>MiHIN, MedVA, Conemaugh Health Systems etc. </a:t>
            </a:r>
          </a:p>
          <a:p>
            <a:pPr lvl="1"/>
            <a:endParaRPr lang="en-US"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5DED540C-61AD-4A64-A329-704A7561A3D4}" type="slidenum">
              <a:rPr lang="en-US" altLang="en-US" smtClean="0">
                <a:latin typeface="Arial" charset="0"/>
              </a:rPr>
              <a:pPr>
                <a:spcBef>
                  <a:spcPct val="0"/>
                </a:spcBef>
              </a:pPr>
              <a:t>6</a:t>
            </a:fld>
            <a:endParaRPr lang="en-US"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Greg to update this slide</a:t>
            </a:r>
          </a:p>
          <a:p>
            <a:r>
              <a:rPr lang="en-US" altLang="en-US"/>
              <a:t>CMS (esMD)</a:t>
            </a:r>
          </a:p>
          <a:p>
            <a:pPr lvl="1"/>
            <a:r>
              <a:rPr lang="en-US" altLang="en-US"/>
              <a:t>HIHs(Health information handlers) for providers utilize DS to push patient documentation from HIHs to CMS esMD for Medicare re-imbursements</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7C7303C7-0357-4A2A-883F-3C99B15F5BF5}" type="slidenum">
              <a:rPr lang="en-US" altLang="en-US" smtClean="0">
                <a:latin typeface="Arial" charset="0"/>
              </a:rPr>
              <a:pPr>
                <a:spcBef>
                  <a:spcPct val="0"/>
                </a:spcBef>
              </a:pPr>
              <a:t>7</a:t>
            </a:fld>
            <a:endParaRPr lang="en-US"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p>
            <a:r>
              <a:rPr lang="en-US" altLang="en-US" sz="2000">
                <a:latin typeface="Microsoft Sans Serif" pitchFamily="34" charset="0"/>
                <a:cs typeface="Microsoft Sans Serif" pitchFamily="34" charset="0"/>
              </a:rPr>
              <a:t>DSR</a:t>
            </a:r>
          </a:p>
          <a:p>
            <a:pPr>
              <a:buFontTx/>
              <a:buChar char="•"/>
            </a:pPr>
            <a:r>
              <a:rPr lang="en-US" altLang="en-US" sz="2000">
                <a:latin typeface="Microsoft Sans Serif" pitchFamily="34" charset="0"/>
                <a:cs typeface="Microsoft Sans Serif" pitchFamily="34" charset="0"/>
              </a:rPr>
              <a:t>NwHIN Patient Discovery service</a:t>
            </a:r>
          </a:p>
          <a:p>
            <a:pPr lvl="1">
              <a:buFontTx/>
              <a:buChar char="•"/>
            </a:pPr>
            <a:r>
              <a:rPr lang="en-US" altLang="en-US" sz="2000">
                <a:latin typeface="Microsoft Sans Serif" pitchFamily="34" charset="0"/>
                <a:cs typeface="Microsoft Sans Serif" pitchFamily="34" charset="0"/>
              </a:rPr>
              <a:t>Targeted synchronous discovery request</a:t>
            </a:r>
          </a:p>
          <a:p>
            <a:pPr lvl="1">
              <a:buFontTx/>
              <a:buChar char="•"/>
            </a:pPr>
            <a:r>
              <a:rPr lang="en-US" altLang="en-US" sz="2000">
                <a:latin typeface="Microsoft Sans Serif" pitchFamily="34" charset="0"/>
                <a:cs typeface="Microsoft Sans Serif" pitchFamily="34" charset="0"/>
              </a:rPr>
              <a:t>Fan-out synchronous discovery requests to multiple communities</a:t>
            </a:r>
          </a:p>
          <a:p>
            <a:pPr lvl="1">
              <a:buFontTx/>
              <a:buChar char="•"/>
            </a:pPr>
            <a:r>
              <a:rPr lang="en-US" altLang="en-US" sz="2000">
                <a:latin typeface="Microsoft Sans Serif" pitchFamily="34" charset="0"/>
                <a:cs typeface="Microsoft Sans Serif" pitchFamily="34" charset="0"/>
              </a:rPr>
              <a:t>Targeted deferred discovery transactions (requests and responses)to accommodate workflow lags</a:t>
            </a:r>
          </a:p>
          <a:p>
            <a:pPr>
              <a:buFontTx/>
              <a:buChar char="•"/>
            </a:pPr>
            <a:r>
              <a:rPr lang="en-US" altLang="en-US" sz="2000">
                <a:latin typeface="Microsoft Sans Serif" pitchFamily="34" charset="0"/>
                <a:cs typeface="Microsoft Sans Serif" pitchFamily="34" charset="0"/>
              </a:rPr>
              <a:t>NwHIN Query for Documents service</a:t>
            </a:r>
          </a:p>
          <a:p>
            <a:pPr lvl="1">
              <a:buFontTx/>
              <a:buChar char="•"/>
            </a:pPr>
            <a:r>
              <a:rPr lang="en-US" altLang="en-US" sz="2000">
                <a:latin typeface="Microsoft Sans Serif" pitchFamily="34" charset="0"/>
                <a:cs typeface="Microsoft Sans Serif" pitchFamily="34" charset="0"/>
              </a:rPr>
              <a:t>Targeted synchronous query requests</a:t>
            </a:r>
          </a:p>
          <a:p>
            <a:pPr lvl="1">
              <a:buFontTx/>
              <a:buChar char="•"/>
            </a:pPr>
            <a:r>
              <a:rPr lang="en-US" altLang="en-US" sz="2000">
                <a:latin typeface="Microsoft Sans Serif" pitchFamily="34" charset="0"/>
                <a:cs typeface="Microsoft Sans Serif" pitchFamily="34" charset="0"/>
              </a:rPr>
              <a:t>Fan-out synchronous document query requests to multiple communities</a:t>
            </a:r>
          </a:p>
          <a:p>
            <a:pPr>
              <a:buFontTx/>
              <a:buChar char="•"/>
            </a:pPr>
            <a:r>
              <a:rPr lang="en-US" altLang="en-US" sz="2000">
                <a:latin typeface="Microsoft Sans Serif" pitchFamily="34" charset="0"/>
                <a:cs typeface="Microsoft Sans Serif" pitchFamily="34" charset="0"/>
              </a:rPr>
              <a:t>NwHIN Retrieve Documents service</a:t>
            </a:r>
          </a:p>
          <a:p>
            <a:pPr lvl="1">
              <a:buFontTx/>
              <a:buChar char="•"/>
            </a:pPr>
            <a:r>
              <a:rPr lang="en-US" altLang="en-US" sz="2000">
                <a:latin typeface="Microsoft Sans Serif" pitchFamily="34" charset="0"/>
                <a:cs typeface="Microsoft Sans Serif" pitchFamily="34" charset="0"/>
              </a:rPr>
              <a:t>Targeted synchronous retrieve document request</a:t>
            </a:r>
          </a:p>
          <a:p>
            <a:pPr>
              <a:buFontTx/>
              <a:buChar char="•"/>
            </a:pPr>
            <a:r>
              <a:rPr lang="en-US" altLang="en-US" sz="2000">
                <a:latin typeface="Microsoft Sans Serif" pitchFamily="34" charset="0"/>
                <a:cs typeface="Microsoft Sans Serif" pitchFamily="34" charset="0"/>
              </a:rPr>
              <a:t>NwHIN Document Submission service</a:t>
            </a:r>
          </a:p>
          <a:p>
            <a:pPr lvl="1"/>
            <a:r>
              <a:rPr lang="en-US" altLang="en-US" sz="2000">
                <a:latin typeface="Microsoft Sans Serif" pitchFamily="34" charset="0"/>
                <a:cs typeface="Microsoft Sans Serif" pitchFamily="34" charset="0"/>
              </a:rPr>
              <a:t>Targeted synchronous push document using XDR payload</a:t>
            </a:r>
          </a:p>
          <a:p>
            <a:pPr lvl="1"/>
            <a:r>
              <a:rPr lang="en-US" altLang="en-US" sz="2000">
                <a:latin typeface="Microsoft Sans Serif" pitchFamily="34" charset="0"/>
                <a:cs typeface="Microsoft Sans Serif" pitchFamily="34" charset="0"/>
              </a:rPr>
              <a:t>Targeted deferred transactions(requests and responses) to accommodate workflow lags at responder</a:t>
            </a:r>
          </a:p>
          <a:p>
            <a:pPr>
              <a:buFontTx/>
              <a:buChar char="•"/>
            </a:pPr>
            <a:r>
              <a:rPr lang="en-US" altLang="en-US" sz="2000">
                <a:latin typeface="Microsoft Sans Serif" pitchFamily="34" charset="0"/>
                <a:cs typeface="Microsoft Sans Serif" pitchFamily="34" charset="0"/>
              </a:rPr>
              <a:t>NwHIN Administrative Distribution service</a:t>
            </a:r>
          </a:p>
          <a:p>
            <a:pPr lvl="1">
              <a:buFontTx/>
              <a:buChar char="•"/>
            </a:pPr>
            <a:r>
              <a:rPr lang="en-US" altLang="en-US" sz="2000">
                <a:latin typeface="Microsoft Sans Serif" pitchFamily="34" charset="0"/>
                <a:cs typeface="Microsoft Sans Serif" pitchFamily="34" charset="0"/>
              </a:rPr>
              <a:t>Targeted administrative distribution push of non-patient specific information</a:t>
            </a:r>
          </a:p>
          <a:p>
            <a:pPr>
              <a:buFontTx/>
              <a:buChar char="•"/>
            </a:pPr>
            <a:r>
              <a:rPr lang="en-US" altLang="en-US" sz="2000">
                <a:latin typeface="Microsoft Sans Serif" pitchFamily="34" charset="0"/>
                <a:cs typeface="Microsoft Sans Serif" pitchFamily="34" charset="0"/>
              </a:rPr>
              <a:t>NwHIN CAQH CORE X12 service</a:t>
            </a:r>
          </a:p>
          <a:p>
            <a:pPr lvl="1">
              <a:buFontTx/>
              <a:buChar char="•"/>
            </a:pPr>
            <a:r>
              <a:rPr lang="en-US" altLang="en-US" sz="2000">
                <a:latin typeface="Microsoft Sans Serif" pitchFamily="34" charset="0"/>
                <a:cs typeface="Microsoft Sans Serif" pitchFamily="34" charset="0"/>
              </a:rPr>
              <a:t>Targeted Real-Time (synchronous) CAQH CORE transactions with X12 payload</a:t>
            </a:r>
          </a:p>
          <a:p>
            <a:pPr lvl="1">
              <a:buFontTx/>
              <a:buChar char="•"/>
            </a:pPr>
            <a:r>
              <a:rPr lang="en-US" altLang="en-US" sz="2000">
                <a:latin typeface="Microsoft Sans Serif" pitchFamily="34" charset="0"/>
                <a:cs typeface="Microsoft Sans Serif" pitchFamily="34" charset="0"/>
              </a:rPr>
              <a:t>Targeted deferred transactions(requests and responses) to accommodate workflow lags at responder</a:t>
            </a:r>
          </a:p>
          <a:p>
            <a:pPr lvl="1">
              <a:buFontTx/>
              <a:buChar char="•"/>
            </a:pPr>
            <a:endParaRPr lang="en-US"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271F3CE-6C46-41BB-9062-87810ED49AC4}" type="slidenum">
              <a:rPr kumimoji="0" lang="en-US" altLang="en-US" sz="1200" b="0" i="0" u="none" strike="noStrike" kern="1200" cap="none" spc="0" normalizeH="0" baseline="0" noProof="0" smtClean="0">
                <a:ln>
                  <a:noFill/>
                </a:ln>
                <a:solidFill>
                  <a:prstClr val="black"/>
                </a:solidFill>
                <a:effectLst/>
                <a:uLnTx/>
                <a:uFillTx/>
                <a:latin typeface="Arial" charset="0"/>
                <a:ea typeface="MS PGothic"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Arial" charset="0"/>
              <a:ea typeface="MS PGothic" pitchFamily="34" charset="-128"/>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991F3D"/>
              </a:solidFill>
              <a:latin typeface="Arial" charset="0"/>
            </a:endParaRPr>
          </a:p>
          <a:p>
            <a:endParaRPr lang="en-US" altLang="en-US" b="1"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28663" indent="-279400" eaLnBrk="0" hangingPunct="0">
              <a:spcBef>
                <a:spcPct val="30000"/>
              </a:spcBef>
              <a:defRPr sz="1200">
                <a:solidFill>
                  <a:schemeClr val="tx1"/>
                </a:solidFill>
                <a:latin typeface="Calibri" pitchFamily="34" charset="0"/>
                <a:ea typeface="MS PGothic" pitchFamily="34" charset="-128"/>
              </a:defRPr>
            </a:lvl2pPr>
            <a:lvl3pPr marL="1120775" indent="-223838" eaLnBrk="0" hangingPunct="0">
              <a:spcBef>
                <a:spcPct val="30000"/>
              </a:spcBef>
              <a:defRPr sz="1200">
                <a:solidFill>
                  <a:schemeClr val="tx1"/>
                </a:solidFill>
                <a:latin typeface="Calibri" pitchFamily="34" charset="0"/>
                <a:ea typeface="MS PGothic" pitchFamily="34" charset="-128"/>
              </a:defRPr>
            </a:lvl3pPr>
            <a:lvl4pPr marL="1570038" indent="-223838" eaLnBrk="0" hangingPunct="0">
              <a:spcBef>
                <a:spcPct val="30000"/>
              </a:spcBef>
              <a:defRPr sz="1200">
                <a:solidFill>
                  <a:schemeClr val="tx1"/>
                </a:solidFill>
                <a:latin typeface="Calibri" pitchFamily="34" charset="0"/>
                <a:ea typeface="MS PGothic" pitchFamily="34" charset="-128"/>
              </a:defRPr>
            </a:lvl4pPr>
            <a:lvl5pPr marL="2017713" indent="-223838" eaLnBrk="0" hangingPunct="0">
              <a:spcBef>
                <a:spcPct val="30000"/>
              </a:spcBef>
              <a:defRPr sz="1200">
                <a:solidFill>
                  <a:schemeClr val="tx1"/>
                </a:solidFill>
                <a:latin typeface="Calibri" pitchFamily="34" charset="0"/>
                <a:ea typeface="MS PGothic" pitchFamily="34" charset="-128"/>
              </a:defRPr>
            </a:lvl5pPr>
            <a:lvl6pPr marL="2474913" indent="-22383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32113" indent="-22383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89313" indent="-22383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46513" indent="-22383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EA9C9E3-3367-4E09-928F-F91F5012EBC0}" type="slidenum">
              <a:rPr lang="en-US" altLang="en-US" smtClean="0">
                <a:latin typeface="Arial" charset="0"/>
              </a:rPr>
              <a:pPr eaLnBrk="1" hangingPunct="1">
                <a:spcBef>
                  <a:spcPct val="0"/>
                </a:spcBef>
              </a:pPr>
              <a:t>9</a:t>
            </a:fld>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te">
    <p:spTree>
      <p:nvGrpSpPr>
        <p:cNvPr id="1" name=""/>
        <p:cNvGrpSpPr/>
        <p:nvPr/>
      </p:nvGrpSpPr>
      <p:grpSpPr>
        <a:xfrm>
          <a:off x="0" y="0"/>
          <a:ext cx="0" cy="0"/>
          <a:chOff x="0" y="0"/>
          <a:chExt cx="0" cy="0"/>
        </a:xfrm>
      </p:grpSpPr>
      <p:pic>
        <p:nvPicPr>
          <p:cNvPr id="5" name="Picture 6" descr="cover-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533400" y="2971800"/>
            <a:ext cx="7772400" cy="762000"/>
          </a:xfrm>
        </p:spPr>
        <p:txBody>
          <a:bodyPr/>
          <a:lstStyle>
            <a:lvl1pPr algn="ctr">
              <a:defRPr sz="3200" spc="160">
                <a:solidFill>
                  <a:schemeClr val="tx2"/>
                </a:solidFill>
              </a:defRPr>
            </a:lvl1pPr>
          </a:lstStyle>
          <a:p>
            <a:r>
              <a:rPr lang="en-US" dirty="0"/>
              <a:t>Click to edit Master title style</a:t>
            </a:r>
          </a:p>
        </p:txBody>
      </p:sp>
      <p:sp>
        <p:nvSpPr>
          <p:cNvPr id="9" name="Subtitle 2"/>
          <p:cNvSpPr>
            <a:spLocks noGrp="1"/>
          </p:cNvSpPr>
          <p:nvPr>
            <p:ph type="subTitle" idx="1"/>
          </p:nvPr>
        </p:nvSpPr>
        <p:spPr>
          <a:xfrm>
            <a:off x="1371600" y="3697912"/>
            <a:ext cx="6400800" cy="533400"/>
          </a:xfrm>
        </p:spPr>
        <p:txBody>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1"/>
          </p:nvPr>
        </p:nvSpPr>
        <p:spPr>
          <a:xfrm>
            <a:off x="1143000" y="4556268"/>
            <a:ext cx="6858000" cy="777732"/>
          </a:xfrm>
        </p:spPr>
        <p:txBody>
          <a:bodyPr/>
          <a:lstStyle>
            <a:lvl1pPr marL="0" indent="0" algn="ctr">
              <a:buNone/>
              <a:defRPr sz="2000" baseline="0">
                <a:solidFill>
                  <a:schemeClr val="tx2"/>
                </a:solidFill>
              </a:defRPr>
            </a:lvl1pPr>
          </a:lstStyle>
          <a:p>
            <a:pPr lvl="0"/>
            <a:r>
              <a:rPr lang="en-US"/>
              <a:t>Click to edit Master text styles</a:t>
            </a:r>
          </a:p>
        </p:txBody>
      </p:sp>
      <p:sp>
        <p:nvSpPr>
          <p:cNvPr id="6" name="Rectangle 4"/>
          <p:cNvSpPr>
            <a:spLocks noGrp="1" noChangeArrowheads="1"/>
          </p:cNvSpPr>
          <p:nvPr>
            <p:ph type="dt" sz="half" idx="12"/>
          </p:nvPr>
        </p:nvSpPr>
        <p:spPr bwMode="auto">
          <a:xfrm>
            <a:off x="3619500" y="5318125"/>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800">
                <a:solidFill>
                  <a:schemeClr val="tx2"/>
                </a:solidFill>
                <a:latin typeface="Georgia"/>
                <a:ea typeface="ＭＳ Ｐゴシック" charset="-128"/>
                <a:cs typeface="Georgia"/>
              </a:defRPr>
            </a:lvl1pPr>
          </a:lstStyle>
          <a:p>
            <a:pPr>
              <a:defRPr/>
            </a:pPr>
            <a:endParaRPr lang="en-US"/>
          </a:p>
        </p:txBody>
      </p:sp>
    </p:spTree>
    <p:extLst>
      <p:ext uri="{BB962C8B-B14F-4D97-AF65-F5344CB8AC3E}">
        <p14:creationId xmlns:p14="http://schemas.microsoft.com/office/powerpoint/2010/main" val="791775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descr="cover-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Grp="1" noChangeArrowheads="1"/>
          </p:cNvSpPr>
          <p:nvPr>
            <p:ph type="ctrTitle"/>
          </p:nvPr>
        </p:nvSpPr>
        <p:spPr>
          <a:xfrm>
            <a:off x="533400" y="2971800"/>
            <a:ext cx="7772400" cy="762000"/>
          </a:xfrm>
        </p:spPr>
        <p:txBody>
          <a:bodyPr/>
          <a:lstStyle>
            <a:lvl1pPr algn="ctr">
              <a:defRPr sz="3200" spc="160">
                <a:solidFill>
                  <a:schemeClr val="tx2"/>
                </a:solidFill>
              </a:defRPr>
            </a:lvl1pPr>
          </a:lstStyle>
          <a:p>
            <a:r>
              <a:rPr lang="en-US" dirty="0"/>
              <a:t>Click to edit Master title style</a:t>
            </a:r>
          </a:p>
        </p:txBody>
      </p:sp>
      <p:sp>
        <p:nvSpPr>
          <p:cNvPr id="10" name="Subtitle 2"/>
          <p:cNvSpPr>
            <a:spLocks noGrp="1"/>
          </p:cNvSpPr>
          <p:nvPr>
            <p:ph type="subTitle" idx="1"/>
          </p:nvPr>
        </p:nvSpPr>
        <p:spPr>
          <a:xfrm>
            <a:off x="1371600" y="3697912"/>
            <a:ext cx="6400800" cy="533400"/>
          </a:xfrm>
        </p:spPr>
        <p:txBody>
          <a:bodyPr/>
          <a:lstStyle>
            <a:lvl1pPr marL="0" indent="0" algn="ctr">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ext Placeholder 9"/>
          <p:cNvSpPr>
            <a:spLocks noGrp="1"/>
          </p:cNvSpPr>
          <p:nvPr>
            <p:ph type="body" sz="quarter" idx="11"/>
          </p:nvPr>
        </p:nvSpPr>
        <p:spPr>
          <a:xfrm>
            <a:off x="1143000" y="4556268"/>
            <a:ext cx="6858000" cy="777732"/>
          </a:xfrm>
        </p:spPr>
        <p:txBody>
          <a:bodyPr/>
          <a:lstStyle>
            <a:lvl1pPr marL="0" indent="0" algn="ctr">
              <a:buNone/>
              <a:defRPr sz="2000" baseline="0">
                <a:solidFill>
                  <a:schemeClr val="bg1"/>
                </a:solidFill>
              </a:defRPr>
            </a:lvl1pPr>
          </a:lstStyle>
          <a:p>
            <a:pPr lvl="0"/>
            <a:r>
              <a:rPr lang="en-US"/>
              <a:t>Click to edit Master text styles</a:t>
            </a:r>
          </a:p>
        </p:txBody>
      </p:sp>
      <p:sp>
        <p:nvSpPr>
          <p:cNvPr id="6" name="Rectangle 4"/>
          <p:cNvSpPr>
            <a:spLocks noGrp="1" noChangeArrowheads="1"/>
          </p:cNvSpPr>
          <p:nvPr>
            <p:ph type="dt" sz="half" idx="12"/>
          </p:nvPr>
        </p:nvSpPr>
        <p:spPr bwMode="auto">
          <a:xfrm>
            <a:off x="3619500" y="5318125"/>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800">
                <a:solidFill>
                  <a:schemeClr val="bg1"/>
                </a:solidFill>
                <a:latin typeface="Georgia"/>
                <a:ea typeface="ＭＳ Ｐゴシック" charset="-128"/>
                <a:cs typeface="Georgia"/>
              </a:defRPr>
            </a:lvl1pPr>
          </a:lstStyle>
          <a:p>
            <a:pPr>
              <a:defRPr/>
            </a:pPr>
            <a:endParaRPr lang="en-US"/>
          </a:p>
        </p:txBody>
      </p:sp>
    </p:spTree>
    <p:extLst>
      <p:ext uri="{BB962C8B-B14F-4D97-AF65-F5344CB8AC3E}">
        <p14:creationId xmlns:p14="http://schemas.microsoft.com/office/powerpoint/2010/main" val="589650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00" y="152400"/>
            <a:ext cx="2746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0" y="0"/>
            <a:ext cx="6858000" cy="609600"/>
          </a:xfrm>
        </p:spPr>
        <p:txBody>
          <a:bodyPr/>
          <a:lstStyle>
            <a:lvl1pPr algn="ctr">
              <a:defRPr sz="2800" b="0">
                <a:solidFill>
                  <a:srgbClr val="013F80"/>
                </a:solidFill>
                <a:latin typeface="Baskerville Old Face" pitchFamily="18" charset="0"/>
                <a:cs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rgbClr val="1D165A"/>
              </a:buClr>
              <a:buFont typeface="Arial" pitchFamily="34" charset="0"/>
              <a:buChar cha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p:txBody>
          <a:bodyPr/>
          <a:lstStyle>
            <a:lvl1pPr>
              <a:defRPr/>
            </a:lvl1pPr>
          </a:lstStyle>
          <a:p>
            <a:pPr>
              <a:defRPr/>
            </a:pPr>
            <a:fld id="{540AD675-E375-411F-9DE3-2A9F98A13546}" type="slidenum">
              <a:rPr lang="en-US" altLang="en-US"/>
              <a:pPr>
                <a:defRPr/>
              </a:pPr>
              <a:t>‹#›</a:t>
            </a:fld>
            <a:endParaRPr lang="en-US" altLang="en-US"/>
          </a:p>
        </p:txBody>
      </p:sp>
    </p:spTree>
    <p:extLst>
      <p:ext uri="{BB962C8B-B14F-4D97-AF65-F5344CB8AC3E}">
        <p14:creationId xmlns:p14="http://schemas.microsoft.com/office/powerpoint/2010/main" val="169896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FBB1FB85-43A4-44E0-B0B0-37C5FAA18EBD}" type="slidenum">
              <a:rPr lang="en-US" altLang="en-US"/>
              <a:pPr>
                <a:defRPr/>
              </a:pPr>
              <a:t>‹#›</a:t>
            </a:fld>
            <a:endParaRPr lang="en-US" altLang="en-US"/>
          </a:p>
        </p:txBody>
      </p:sp>
    </p:spTree>
    <p:extLst>
      <p:ext uri="{BB962C8B-B14F-4D97-AF65-F5344CB8AC3E}">
        <p14:creationId xmlns:p14="http://schemas.microsoft.com/office/powerpoint/2010/main" val="337004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25500" y="1752600"/>
            <a:ext cx="3733800" cy="4114800"/>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1700" y="1752600"/>
            <a:ext cx="3733800" cy="4114800"/>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768A4A2B-1A5B-42D9-A9CA-39F003EE028F}" type="slidenum">
              <a:rPr lang="en-US" altLang="en-US"/>
              <a:pPr>
                <a:defRPr/>
              </a:pPr>
              <a:t>‹#›</a:t>
            </a:fld>
            <a:endParaRPr lang="en-US" altLang="en-US"/>
          </a:p>
        </p:txBody>
      </p:sp>
    </p:spTree>
    <p:extLst>
      <p:ext uri="{BB962C8B-B14F-4D97-AF65-F5344CB8AC3E}">
        <p14:creationId xmlns:p14="http://schemas.microsoft.com/office/powerpoint/2010/main" val="2396023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3F80"/>
                </a:solidFill>
                <a:latin typeface="Georgia" panose="02040502050405020303" pitchFamily="18" charset="0"/>
              </a:defRPr>
            </a:lvl1pPr>
          </a:lstStyle>
          <a:p>
            <a:r>
              <a:rPr lang="en-US" dirty="0"/>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98BBEBE0-6D0D-4EEF-9AA4-F097AB1A9522}" type="slidenum">
              <a:rPr lang="en-US" altLang="en-US"/>
              <a:pPr>
                <a:defRPr/>
              </a:pPr>
              <a:t>‹#›</a:t>
            </a:fld>
            <a:endParaRPr lang="en-US" altLang="en-US"/>
          </a:p>
        </p:txBody>
      </p:sp>
    </p:spTree>
    <p:extLst>
      <p:ext uri="{BB962C8B-B14F-4D97-AF65-F5344CB8AC3E}">
        <p14:creationId xmlns:p14="http://schemas.microsoft.com/office/powerpoint/2010/main" val="3336946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a:defRPr>
                <a:solidFill>
                  <a:srgbClr val="1D165A"/>
                </a:solidFill>
              </a:defRPr>
            </a:lvl1pPr>
          </a:lstStyle>
          <a:p>
            <a:pPr>
              <a:defRPr/>
            </a:pPr>
            <a:fld id="{A731F764-D881-4FB6-98C2-322DBA7552ED}" type="slidenum">
              <a:rPr lang="en-US" altLang="en-US"/>
              <a:pPr>
                <a:defRPr/>
              </a:pPr>
              <a:t>‹#›</a:t>
            </a:fld>
            <a:endParaRPr lang="en-US" altLang="en-US"/>
          </a:p>
        </p:txBody>
      </p:sp>
    </p:spTree>
    <p:extLst>
      <p:ext uri="{BB962C8B-B14F-4D97-AF65-F5344CB8AC3E}">
        <p14:creationId xmlns:p14="http://schemas.microsoft.com/office/powerpoint/2010/main" val="145348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85711"/>
            <a:ext cx="4040188" cy="639762"/>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16490"/>
            <a:ext cx="4040188" cy="4136136"/>
          </a:xfrm>
        </p:spPr>
        <p:txBody>
          <a:bodyPr/>
          <a:lstStyle>
            <a:lvl1pPr>
              <a:defRPr sz="18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385711"/>
            <a:ext cx="4041775" cy="639762"/>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16490"/>
            <a:ext cx="4041775" cy="4136136"/>
          </a:xfrm>
        </p:spPr>
        <p:txBody>
          <a:bodyPr/>
          <a:lstStyle>
            <a:lvl1pPr>
              <a:defRPr sz="1800">
                <a:solidFill>
                  <a:schemeClr val="tx1">
                    <a:lumMod val="75000"/>
                    <a:lumOff val="25000"/>
                  </a:schemeClr>
                </a:solidFill>
              </a:defRPr>
            </a:lvl1pPr>
            <a:lvl2pPr>
              <a:defRPr sz="1800">
                <a:solidFill>
                  <a:schemeClr val="tx1">
                    <a:lumMod val="75000"/>
                    <a:lumOff val="25000"/>
                  </a:schemeClr>
                </a:solidFill>
              </a:defRPr>
            </a:lvl2pPr>
            <a:lvl3pPr>
              <a:defRPr sz="18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6869113" y="6391275"/>
            <a:ext cx="2133600" cy="365125"/>
          </a:xfrm>
          <a:prstGeom prst="rect">
            <a:avLst/>
          </a:prstGeom>
        </p:spPr>
        <p:txBody>
          <a:bodyPr/>
          <a:lstStyle>
            <a:lvl1pPr>
              <a:defRPr/>
            </a:lvl1pPr>
          </a:lstStyle>
          <a:p>
            <a:pPr>
              <a:defRPr/>
            </a:pPr>
            <a:fld id="{58CE2CC6-135D-45B3-AAB6-C082112E7309}" type="datetime1">
              <a:rPr lang="en-US"/>
              <a:pPr>
                <a:defRPr/>
              </a:pPr>
              <a:t>8/27/2019</a:t>
            </a:fld>
            <a:endParaRPr lang="en-US" dirty="0"/>
          </a:p>
        </p:txBody>
      </p:sp>
      <p:sp>
        <p:nvSpPr>
          <p:cNvPr id="8" name="Footer Placeholder 4"/>
          <p:cNvSpPr>
            <a:spLocks noGrp="1"/>
          </p:cNvSpPr>
          <p:nvPr>
            <p:ph type="ftr" sz="quarter" idx="11"/>
          </p:nvPr>
        </p:nvSpPr>
        <p:spPr>
          <a:xfrm>
            <a:off x="196850" y="6562725"/>
            <a:ext cx="2895600" cy="365125"/>
          </a:xfrm>
          <a:prstGeom prst="rect">
            <a:avLst/>
          </a:prstGeom>
        </p:spPr>
        <p:txBody>
          <a:bodyPr/>
          <a:lstStyle>
            <a:lvl1pPr>
              <a:defRPr/>
            </a:lvl1pPr>
          </a:lstStyle>
          <a:p>
            <a:pPr>
              <a:defRPr/>
            </a:pPr>
            <a:r>
              <a:rPr lang="en-US"/>
              <a:t>Copyright 2011. All Rights Reserved.</a:t>
            </a:r>
          </a:p>
        </p:txBody>
      </p:sp>
      <p:sp>
        <p:nvSpPr>
          <p:cNvPr id="9" name="Slide Number Placeholder 5"/>
          <p:cNvSpPr>
            <a:spLocks noGrp="1"/>
          </p:cNvSpPr>
          <p:nvPr>
            <p:ph type="sldNum" sz="quarter" idx="12"/>
          </p:nvPr>
        </p:nvSpPr>
        <p:spPr/>
        <p:txBody>
          <a:bodyPr/>
          <a:lstStyle>
            <a:lvl1pPr>
              <a:defRPr/>
            </a:lvl1pPr>
          </a:lstStyle>
          <a:p>
            <a:pPr>
              <a:defRPr/>
            </a:pPr>
            <a:fld id="{EE8AEFCC-BB71-49C5-9FF2-4F8E50091DAC}" type="slidenum">
              <a:rPr lang="en-US"/>
              <a:pPr>
                <a:defRPr/>
              </a:pPr>
              <a:t>‹#›</a:t>
            </a:fld>
            <a:endParaRPr lang="en-US" dirty="0"/>
          </a:p>
        </p:txBody>
      </p:sp>
    </p:spTree>
    <p:extLst>
      <p:ext uri="{BB962C8B-B14F-4D97-AF65-F5344CB8AC3E}">
        <p14:creationId xmlns:p14="http://schemas.microsoft.com/office/powerpoint/2010/main" val="2647977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2"/>
          <p:cNvSpPr>
            <a:spLocks noGrp="1" noChangeArrowheads="1"/>
          </p:cNvSpPr>
          <p:nvPr>
            <p:ph type="title"/>
          </p:nvPr>
        </p:nvSpPr>
        <p:spPr bwMode="auto">
          <a:xfrm>
            <a:off x="1871663" y="152400"/>
            <a:ext cx="7348537"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825500" y="1752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6"/>
          <p:cNvSpPr>
            <a:spLocks noGrp="1" noChangeArrowheads="1"/>
          </p:cNvSpPr>
          <p:nvPr>
            <p:ph type="sldNum" sz="quarter" idx="4"/>
          </p:nvPr>
        </p:nvSpPr>
        <p:spPr bwMode="auto">
          <a:xfrm>
            <a:off x="6970713" y="6211888"/>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100">
                <a:solidFill>
                  <a:schemeClr val="bg2"/>
                </a:solidFill>
                <a:latin typeface="Arial" pitchFamily="34" charset="0"/>
              </a:defRPr>
            </a:lvl1pPr>
          </a:lstStyle>
          <a:p>
            <a:pPr>
              <a:defRPr/>
            </a:pPr>
            <a:fld id="{2D0BE496-E95F-4825-800C-8393A64E87F7}" type="slidenum">
              <a:rPr lang="en-US" altLang="en-US"/>
              <a:pPr>
                <a:defRPr/>
              </a:pPr>
              <a:t>‹#›</a:t>
            </a:fld>
            <a:endParaRPr lang="en-US" altLang="en-US"/>
          </a:p>
        </p:txBody>
      </p:sp>
      <p:pic>
        <p:nvPicPr>
          <p:cNvPr id="1029" name="Picture 9" descr="stripe.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6477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 descr="connect-logo.gif"/>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76200"/>
            <a:ext cx="1871663"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84" r:id="rId1"/>
    <p:sldLayoutId id="2147484685" r:id="rId2"/>
    <p:sldLayoutId id="2147484686" r:id="rId3"/>
    <p:sldLayoutId id="2147484681" r:id="rId4"/>
    <p:sldLayoutId id="2147484682" r:id="rId5"/>
    <p:sldLayoutId id="2147484683" r:id="rId6"/>
    <p:sldLayoutId id="2147484687" r:id="rId7"/>
    <p:sldLayoutId id="2147484688" r:id="rId8"/>
  </p:sldLayoutIdLst>
  <p:hf hdr="0" ftr="0" dt="0"/>
  <p:txStyles>
    <p:titleStyle>
      <a:lvl1pPr algn="l" rtl="0" eaLnBrk="0" fontAlgn="base" hangingPunct="0">
        <a:spcBef>
          <a:spcPct val="0"/>
        </a:spcBef>
        <a:spcAft>
          <a:spcPct val="0"/>
        </a:spcAft>
        <a:defRPr sz="2800" spc="100">
          <a:solidFill>
            <a:schemeClr val="tx2"/>
          </a:solidFill>
          <a:latin typeface="Georgia"/>
          <a:ea typeface="MS PGothic" pitchFamily="34" charset="-128"/>
          <a:cs typeface="Georgia"/>
        </a:defRPr>
      </a:lvl1pPr>
      <a:lvl2pPr algn="l" rtl="0" eaLnBrk="0" fontAlgn="base" hangingPunct="0">
        <a:spcBef>
          <a:spcPct val="0"/>
        </a:spcBef>
        <a:spcAft>
          <a:spcPct val="0"/>
        </a:spcAft>
        <a:defRPr sz="2800">
          <a:solidFill>
            <a:schemeClr val="tx2"/>
          </a:solidFill>
          <a:latin typeface="Georgia" charset="0"/>
          <a:ea typeface="MS PGothic" pitchFamily="34" charset="-128"/>
          <a:cs typeface="Georgia" pitchFamily="18" charset="0"/>
        </a:defRPr>
      </a:lvl2pPr>
      <a:lvl3pPr algn="l" rtl="0" eaLnBrk="0" fontAlgn="base" hangingPunct="0">
        <a:spcBef>
          <a:spcPct val="0"/>
        </a:spcBef>
        <a:spcAft>
          <a:spcPct val="0"/>
        </a:spcAft>
        <a:defRPr sz="2800">
          <a:solidFill>
            <a:schemeClr val="tx2"/>
          </a:solidFill>
          <a:latin typeface="Georgia" charset="0"/>
          <a:ea typeface="MS PGothic" pitchFamily="34" charset="-128"/>
          <a:cs typeface="Georgia" pitchFamily="18" charset="0"/>
        </a:defRPr>
      </a:lvl3pPr>
      <a:lvl4pPr algn="l" rtl="0" eaLnBrk="0" fontAlgn="base" hangingPunct="0">
        <a:spcBef>
          <a:spcPct val="0"/>
        </a:spcBef>
        <a:spcAft>
          <a:spcPct val="0"/>
        </a:spcAft>
        <a:defRPr sz="2800">
          <a:solidFill>
            <a:schemeClr val="tx2"/>
          </a:solidFill>
          <a:latin typeface="Georgia" charset="0"/>
          <a:ea typeface="MS PGothic" pitchFamily="34" charset="-128"/>
          <a:cs typeface="Georgia" pitchFamily="18" charset="0"/>
        </a:defRPr>
      </a:lvl4pPr>
      <a:lvl5pPr algn="l" rtl="0" eaLnBrk="0" fontAlgn="base" hangingPunct="0">
        <a:spcBef>
          <a:spcPct val="0"/>
        </a:spcBef>
        <a:spcAft>
          <a:spcPct val="0"/>
        </a:spcAft>
        <a:defRPr sz="2800">
          <a:solidFill>
            <a:schemeClr val="tx2"/>
          </a:solidFill>
          <a:latin typeface="Georgia" charset="0"/>
          <a:ea typeface="MS PGothic" pitchFamily="34" charset="-128"/>
          <a:cs typeface="Georgia" pitchFamily="18" charset="0"/>
        </a:defRPr>
      </a:lvl5pPr>
      <a:lvl6pPr marL="457200" algn="l" rtl="0" fontAlgn="base">
        <a:spcBef>
          <a:spcPct val="0"/>
        </a:spcBef>
        <a:spcAft>
          <a:spcPct val="0"/>
        </a:spcAft>
        <a:defRPr sz="2800">
          <a:solidFill>
            <a:srgbClr val="3E3F78"/>
          </a:solidFill>
          <a:latin typeface="Arial" pitchFamily="-112" charset="0"/>
          <a:ea typeface="ＭＳ Ｐゴシック" pitchFamily="-112" charset="-128"/>
          <a:cs typeface="ＭＳ Ｐゴシック" pitchFamily="-112" charset="-128"/>
        </a:defRPr>
      </a:lvl6pPr>
      <a:lvl7pPr marL="914400" algn="l" rtl="0" fontAlgn="base">
        <a:spcBef>
          <a:spcPct val="0"/>
        </a:spcBef>
        <a:spcAft>
          <a:spcPct val="0"/>
        </a:spcAft>
        <a:defRPr sz="2800">
          <a:solidFill>
            <a:srgbClr val="3E3F78"/>
          </a:solidFill>
          <a:latin typeface="Arial" pitchFamily="-112" charset="0"/>
          <a:ea typeface="ＭＳ Ｐゴシック" pitchFamily="-112" charset="-128"/>
          <a:cs typeface="ＭＳ Ｐゴシック" pitchFamily="-112" charset="-128"/>
        </a:defRPr>
      </a:lvl7pPr>
      <a:lvl8pPr marL="1371600" algn="l" rtl="0" fontAlgn="base">
        <a:spcBef>
          <a:spcPct val="0"/>
        </a:spcBef>
        <a:spcAft>
          <a:spcPct val="0"/>
        </a:spcAft>
        <a:defRPr sz="2800">
          <a:solidFill>
            <a:srgbClr val="3E3F78"/>
          </a:solidFill>
          <a:latin typeface="Arial" pitchFamily="-112" charset="0"/>
          <a:ea typeface="ＭＳ Ｐゴシック" pitchFamily="-112" charset="-128"/>
          <a:cs typeface="ＭＳ Ｐゴシック" pitchFamily="-112" charset="-128"/>
        </a:defRPr>
      </a:lvl8pPr>
      <a:lvl9pPr marL="1828800" algn="l" rtl="0" fontAlgn="base">
        <a:spcBef>
          <a:spcPct val="0"/>
        </a:spcBef>
        <a:spcAft>
          <a:spcPct val="0"/>
        </a:spcAft>
        <a:defRPr sz="2800">
          <a:solidFill>
            <a:srgbClr val="3E3F78"/>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rgbClr val="C10A25"/>
        </a:buClr>
        <a:buChar char="•"/>
        <a:defRPr sz="2800">
          <a:solidFill>
            <a:srgbClr val="C00000"/>
          </a:solidFill>
          <a:latin typeface="Georgia"/>
          <a:ea typeface="MS PGothic" pitchFamily="34" charset="-128"/>
          <a:cs typeface="Georgia"/>
        </a:defRPr>
      </a:lvl1pPr>
      <a:lvl2pPr marL="742950" indent="-285750" algn="l" rtl="0" eaLnBrk="0" fontAlgn="base" hangingPunct="0">
        <a:spcBef>
          <a:spcPct val="20000"/>
        </a:spcBef>
        <a:spcAft>
          <a:spcPct val="0"/>
        </a:spcAft>
        <a:buClr>
          <a:schemeClr val="accent1"/>
        </a:buClr>
        <a:buChar char="–"/>
        <a:defRPr sz="2800">
          <a:solidFill>
            <a:schemeClr val="tx2"/>
          </a:solidFill>
          <a:latin typeface="Georgia"/>
          <a:ea typeface="MS PGothic" pitchFamily="34" charset="-128"/>
          <a:cs typeface="Georgia"/>
        </a:defRPr>
      </a:lvl2pPr>
      <a:lvl3pPr marL="1143000" indent="-228600" algn="l" rtl="0" eaLnBrk="0" fontAlgn="base" hangingPunct="0">
        <a:spcBef>
          <a:spcPct val="20000"/>
        </a:spcBef>
        <a:spcAft>
          <a:spcPct val="0"/>
        </a:spcAft>
        <a:buClr>
          <a:schemeClr val="bg2"/>
        </a:buClr>
        <a:buChar char="•"/>
        <a:defRPr sz="2400">
          <a:solidFill>
            <a:schemeClr val="tx2"/>
          </a:solidFill>
          <a:latin typeface="Georgia"/>
          <a:ea typeface="MS PGothic" pitchFamily="34" charset="-128"/>
          <a:cs typeface="Georgia"/>
        </a:defRPr>
      </a:lvl3pPr>
      <a:lvl4pPr marL="1600200" indent="-228600" algn="l" rtl="0" eaLnBrk="0" fontAlgn="base" hangingPunct="0">
        <a:spcBef>
          <a:spcPct val="20000"/>
        </a:spcBef>
        <a:spcAft>
          <a:spcPct val="0"/>
        </a:spcAft>
        <a:buClr>
          <a:schemeClr val="bg2"/>
        </a:buClr>
        <a:buChar char="–"/>
        <a:defRPr sz="2000">
          <a:solidFill>
            <a:schemeClr val="tx2"/>
          </a:solidFill>
          <a:latin typeface="Georgia"/>
          <a:ea typeface="MS PGothic" pitchFamily="34" charset="-128"/>
          <a:cs typeface="Georgia"/>
        </a:defRPr>
      </a:lvl4pPr>
      <a:lvl5pPr marL="2057400" indent="-228600" algn="l" rtl="0" eaLnBrk="0" fontAlgn="base" hangingPunct="0">
        <a:spcBef>
          <a:spcPct val="20000"/>
        </a:spcBef>
        <a:spcAft>
          <a:spcPct val="0"/>
        </a:spcAft>
        <a:buClr>
          <a:schemeClr val="bg2"/>
        </a:buClr>
        <a:buChar char="»"/>
        <a:defRPr sz="2000">
          <a:solidFill>
            <a:schemeClr val="tx2"/>
          </a:solidFill>
          <a:latin typeface="Georgia"/>
          <a:ea typeface="MS PGothic" pitchFamily="34" charset="-128"/>
          <a:cs typeface="Georgia"/>
        </a:defRPr>
      </a:lvl5pPr>
      <a:lvl6pPr marL="2514600" indent="-228600" algn="l" rtl="0" fontAlgn="base">
        <a:spcBef>
          <a:spcPct val="20000"/>
        </a:spcBef>
        <a:spcAft>
          <a:spcPct val="0"/>
        </a:spcAft>
        <a:buChar char="»"/>
        <a:defRPr sz="2000">
          <a:solidFill>
            <a:srgbClr val="3C3E3D"/>
          </a:solidFill>
          <a:latin typeface="+mn-lt"/>
          <a:ea typeface="+mn-ea"/>
        </a:defRPr>
      </a:lvl6pPr>
      <a:lvl7pPr marL="2971800" indent="-228600" algn="l" rtl="0" fontAlgn="base">
        <a:spcBef>
          <a:spcPct val="20000"/>
        </a:spcBef>
        <a:spcAft>
          <a:spcPct val="0"/>
        </a:spcAft>
        <a:buChar char="»"/>
        <a:defRPr sz="2000">
          <a:solidFill>
            <a:srgbClr val="3C3E3D"/>
          </a:solidFill>
          <a:latin typeface="+mn-lt"/>
          <a:ea typeface="+mn-ea"/>
        </a:defRPr>
      </a:lvl7pPr>
      <a:lvl8pPr marL="3429000" indent="-228600" algn="l" rtl="0" fontAlgn="base">
        <a:spcBef>
          <a:spcPct val="20000"/>
        </a:spcBef>
        <a:spcAft>
          <a:spcPct val="0"/>
        </a:spcAft>
        <a:buChar char="»"/>
        <a:defRPr sz="2000">
          <a:solidFill>
            <a:srgbClr val="3C3E3D"/>
          </a:solidFill>
          <a:latin typeface="+mn-lt"/>
          <a:ea typeface="+mn-ea"/>
        </a:defRPr>
      </a:lvl8pPr>
      <a:lvl9pPr marL="3886200" indent="-228600" algn="l" rtl="0" fontAlgn="base">
        <a:spcBef>
          <a:spcPct val="20000"/>
        </a:spcBef>
        <a:spcAft>
          <a:spcPct val="0"/>
        </a:spcAft>
        <a:buChar char="»"/>
        <a:defRPr sz="2000">
          <a:solidFill>
            <a:srgbClr val="3C3E3D"/>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atlassian.com/software/jira" TargetMode="Externa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hemeOverride" Target="../theme/themeOverride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Placeholder 4"/>
          <p:cNvSpPr>
            <a:spLocks noGrp="1"/>
          </p:cNvSpPr>
          <p:nvPr>
            <p:ph type="body" sz="quarter" idx="11"/>
          </p:nvPr>
        </p:nvSpPr>
        <p:spPr>
          <a:xfrm>
            <a:off x="914400" y="4572000"/>
            <a:ext cx="7467600" cy="777875"/>
          </a:xfrm>
        </p:spPr>
        <p:txBody>
          <a:bodyPr/>
          <a:lstStyle/>
          <a:p>
            <a:pPr>
              <a:defRPr/>
            </a:pPr>
            <a:r>
              <a:rPr lang="en-US" altLang="en-US" sz="3200" kern="1200" dirty="0">
                <a:latin typeface="Georgia" pitchFamily="18" charset="0"/>
                <a:ea typeface="ＭＳ Ｐゴシック" pitchFamily="34" charset="-128"/>
              </a:rPr>
              <a:t>CONNECT Deep Dive</a:t>
            </a:r>
          </a:p>
          <a:p>
            <a:pPr>
              <a:defRPr/>
            </a:pPr>
            <a:endParaRPr lang="en-US" altLang="en-US" sz="2400" i="1" kern="1200" dirty="0">
              <a:latin typeface="Georgia" pitchFamily="18" charset="0"/>
              <a:ea typeface="ＭＳ Ｐゴシック" pitchFamily="34" charset="-128"/>
            </a:endParaRPr>
          </a:p>
          <a:p>
            <a:pPr>
              <a:defRPr/>
            </a:pPr>
            <a:r>
              <a:rPr lang="en-US" altLang="en-US" dirty="0">
                <a:latin typeface="Georgia" pitchFamily="18" charset="0"/>
                <a:ea typeface="ＭＳ Ｐゴシック" pitchFamily="34" charset="-128"/>
                <a:cs typeface="Georgia" pitchFamily="18" charset="0"/>
              </a:rPr>
              <a:t>January 30</a:t>
            </a:r>
            <a:r>
              <a:rPr lang="en-US" altLang="en-US" baseline="30000" dirty="0">
                <a:latin typeface="Georgia" pitchFamily="18" charset="0"/>
                <a:ea typeface="ＭＳ Ｐゴシック" pitchFamily="34" charset="-128"/>
                <a:cs typeface="Georgia" pitchFamily="18" charset="0"/>
              </a:rPr>
              <a:t>th</a:t>
            </a:r>
            <a:r>
              <a:rPr lang="en-US" altLang="en-US" dirty="0">
                <a:latin typeface="Georgia" pitchFamily="18" charset="0"/>
                <a:ea typeface="ＭＳ Ｐゴシック" pitchFamily="34" charset="-128"/>
                <a:cs typeface="Georgia" pitchFamily="18" charset="0"/>
              </a:rPr>
              <a:t>  2019</a:t>
            </a:r>
          </a:p>
          <a:p>
            <a:pPr>
              <a:defRPr/>
            </a:pPr>
            <a:endParaRPr lang="en-US" altLang="en-US" dirty="0">
              <a:latin typeface="Georgia" pitchFamily="18" charset="0"/>
              <a:ea typeface="ＭＳ Ｐゴシック" pitchFamily="34" charset="-128"/>
              <a:cs typeface="Georgia" pitchFamily="18" charset="0"/>
            </a:endParaRPr>
          </a:p>
        </p:txBody>
      </p:sp>
      <p:pic>
        <p:nvPicPr>
          <p:cNvPr id="71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971800"/>
            <a:ext cx="3048000" cy="124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427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649788" y="5674425"/>
            <a:ext cx="4494212" cy="673925"/>
          </a:xfrm>
          <a:prstGeom prst="rect">
            <a:avLst/>
          </a:prstGeom>
          <a:gradFill flip="none" rotWithShape="1">
            <a:gsLst>
              <a:gs pos="0">
                <a:srgbClr val="D0E0E5">
                  <a:alpha val="40000"/>
                </a:srgbClr>
              </a:gs>
              <a:gs pos="100000">
                <a:schemeClr val="bg1">
                  <a:alpha val="4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4648200" y="2397825"/>
            <a:ext cx="4494212" cy="762000"/>
          </a:xfrm>
          <a:prstGeom prst="rect">
            <a:avLst/>
          </a:prstGeom>
          <a:gradFill flip="none" rotWithShape="1">
            <a:gsLst>
              <a:gs pos="0">
                <a:srgbClr val="D0E0E5">
                  <a:alpha val="40000"/>
                </a:srgbClr>
              </a:gs>
              <a:gs pos="100000">
                <a:schemeClr val="bg1">
                  <a:alpha val="4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4649788" y="4572000"/>
            <a:ext cx="4494212" cy="990600"/>
          </a:xfrm>
          <a:prstGeom prst="rect">
            <a:avLst/>
          </a:prstGeom>
          <a:gradFill flip="none" rotWithShape="1">
            <a:gsLst>
              <a:gs pos="0">
                <a:srgbClr val="D0E0E5">
                  <a:alpha val="40000"/>
                </a:srgbClr>
              </a:gs>
              <a:gs pos="100000">
                <a:schemeClr val="bg1">
                  <a:alpha val="4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4649788" y="3429000"/>
            <a:ext cx="4494212" cy="990600"/>
          </a:xfrm>
          <a:prstGeom prst="rect">
            <a:avLst/>
          </a:prstGeom>
          <a:gradFill flip="none" rotWithShape="1">
            <a:gsLst>
              <a:gs pos="0">
                <a:srgbClr val="D0E0E5">
                  <a:alpha val="40000"/>
                </a:srgbClr>
              </a:gs>
              <a:gs pos="100000">
                <a:schemeClr val="bg1">
                  <a:alpha val="4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4649788" y="1447800"/>
            <a:ext cx="4494212" cy="762000"/>
          </a:xfrm>
          <a:prstGeom prst="rect">
            <a:avLst/>
          </a:prstGeom>
          <a:gradFill flip="none" rotWithShape="1">
            <a:gsLst>
              <a:gs pos="0">
                <a:srgbClr val="D0E0E5">
                  <a:alpha val="40000"/>
                </a:srgbClr>
              </a:gs>
              <a:gs pos="100000">
                <a:schemeClr val="bg1">
                  <a:alpha val="4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37" name="Title 4"/>
          <p:cNvSpPr>
            <a:spLocks noGrp="1"/>
          </p:cNvSpPr>
          <p:nvPr>
            <p:ph type="title"/>
          </p:nvPr>
        </p:nvSpPr>
        <p:spPr>
          <a:xfrm>
            <a:off x="2328863" y="-76200"/>
            <a:ext cx="6434137" cy="687388"/>
          </a:xfrm>
        </p:spPr>
        <p:txBody>
          <a:bodyPr/>
          <a:lstStyle/>
          <a:p>
            <a:pPr algn="ctr">
              <a:defRPr/>
            </a:pPr>
            <a:r>
              <a:rPr lang="en-US" dirty="0">
                <a:solidFill>
                  <a:schemeClr val="accent1"/>
                </a:solidFill>
                <a:latin typeface="Baskerville Old Face" pitchFamily="18" charset="0"/>
              </a:rPr>
              <a:t>Logging</a:t>
            </a:r>
          </a:p>
        </p:txBody>
      </p:sp>
      <p:sp>
        <p:nvSpPr>
          <p:cNvPr id="18438" name="Content Placeholder 5"/>
          <p:cNvSpPr>
            <a:spLocks noGrp="1"/>
          </p:cNvSpPr>
          <p:nvPr>
            <p:ph sz="half" idx="2"/>
          </p:nvPr>
        </p:nvSpPr>
        <p:spPr>
          <a:xfrm>
            <a:off x="228600" y="762000"/>
            <a:ext cx="4268788" cy="5186363"/>
          </a:xfrm>
        </p:spPr>
        <p:txBody>
          <a:bodyPr/>
          <a:lstStyle/>
          <a:p>
            <a:pPr>
              <a:defRPr/>
            </a:pPr>
            <a:r>
              <a:rPr lang="en-US" sz="2200" dirty="0">
                <a:solidFill>
                  <a:srgbClr val="C00000"/>
                </a:solidFill>
                <a:latin typeface="Calibri" pitchFamily="34" charset="0"/>
                <a:cs typeface="Calibri" pitchFamily="34" charset="0"/>
              </a:rPr>
              <a:t>Event Logging </a:t>
            </a:r>
          </a:p>
          <a:p>
            <a:pPr lvl="1">
              <a:defRPr/>
            </a:pPr>
            <a:r>
              <a:rPr lang="en-US" sz="1600" dirty="0">
                <a:solidFill>
                  <a:schemeClr val="accent1"/>
                </a:solidFill>
                <a:latin typeface="Calibri" pitchFamily="34" charset="0"/>
                <a:cs typeface="Calibri" pitchFamily="34" charset="0"/>
              </a:rPr>
              <a:t>Provide more comprehensive event logging and metric data (counts and duration)</a:t>
            </a:r>
          </a:p>
          <a:p>
            <a:pPr>
              <a:defRPr/>
            </a:pPr>
            <a:r>
              <a:rPr lang="en-US" altLang="en-US" sz="2200" dirty="0">
                <a:solidFill>
                  <a:srgbClr val="C00000"/>
                </a:solidFill>
                <a:latin typeface="Calibri" pitchFamily="34" charset="0"/>
                <a:cs typeface="Calibri" pitchFamily="34" charset="0"/>
              </a:rPr>
              <a:t>Transaction logging</a:t>
            </a:r>
          </a:p>
          <a:p>
            <a:pPr lvl="1">
              <a:defRPr/>
            </a:pPr>
            <a:r>
              <a:rPr lang="en-US" altLang="en-US" sz="1600" dirty="0">
                <a:solidFill>
                  <a:schemeClr val="accent1"/>
                </a:solidFill>
                <a:latin typeface="Calibri" pitchFamily="34" charset="0"/>
                <a:cs typeface="Calibri" pitchFamily="34" charset="0"/>
              </a:rPr>
              <a:t>Provide the ability to determine the state of a transaction across messages for better analysis</a:t>
            </a:r>
          </a:p>
          <a:p>
            <a:pPr>
              <a:defRPr/>
            </a:pPr>
            <a:r>
              <a:rPr lang="en-US" altLang="en-US" sz="2200" dirty="0">
                <a:solidFill>
                  <a:srgbClr val="C00000"/>
                </a:solidFill>
                <a:latin typeface="Calibri" pitchFamily="34" charset="0"/>
                <a:cs typeface="Calibri" pitchFamily="34" charset="0"/>
              </a:rPr>
              <a:t>Error logging</a:t>
            </a:r>
          </a:p>
          <a:p>
            <a:pPr lvl="1">
              <a:defRPr/>
            </a:pPr>
            <a:r>
              <a:rPr lang="en-US" altLang="en-US" sz="1600" dirty="0">
                <a:solidFill>
                  <a:schemeClr val="accent1"/>
                </a:solidFill>
                <a:latin typeface="Calibri" pitchFamily="34" charset="0"/>
                <a:cs typeface="Calibri" pitchFamily="34" charset="0"/>
              </a:rPr>
              <a:t>Provide the ability to determine the a cause of an error or misconfiguration impeding operations of CONNECT</a:t>
            </a:r>
          </a:p>
          <a:p>
            <a:pPr>
              <a:defRPr/>
            </a:pPr>
            <a:r>
              <a:rPr lang="en-US" altLang="en-US" sz="2200" dirty="0">
                <a:solidFill>
                  <a:srgbClr val="C00000"/>
                </a:solidFill>
                <a:latin typeface="Calibri" pitchFamily="34" charset="0"/>
                <a:cs typeface="Calibri" pitchFamily="34" charset="0"/>
              </a:rPr>
              <a:t>Audit logging</a:t>
            </a:r>
          </a:p>
          <a:p>
            <a:pPr lvl="1">
              <a:defRPr/>
            </a:pPr>
            <a:r>
              <a:rPr lang="en-US" altLang="en-US" sz="1600" dirty="0">
                <a:solidFill>
                  <a:schemeClr val="accent1"/>
                </a:solidFill>
                <a:latin typeface="Calibri" pitchFamily="34" charset="0"/>
                <a:cs typeface="Calibri" pitchFamily="34" charset="0"/>
              </a:rPr>
              <a:t>Provide documenting the sequence of activities that have affected an operation, procedure or event</a:t>
            </a:r>
            <a:endParaRPr lang="en-US" altLang="en-US" sz="1600" dirty="0">
              <a:solidFill>
                <a:srgbClr val="C00000"/>
              </a:solidFill>
              <a:latin typeface="Calibri" pitchFamily="34" charset="0"/>
              <a:cs typeface="Calibri" pitchFamily="34" charset="0"/>
            </a:endParaRPr>
          </a:p>
          <a:p>
            <a:pPr marL="457200" lvl="1" indent="0">
              <a:buNone/>
              <a:defRPr/>
            </a:pPr>
            <a:r>
              <a:rPr lang="en-US" altLang="en-US" sz="1600" dirty="0">
                <a:solidFill>
                  <a:schemeClr val="accent1"/>
                </a:solidFill>
                <a:latin typeface="Calibri" pitchFamily="34" charset="0"/>
                <a:cs typeface="Calibri" pitchFamily="34" charset="0"/>
              </a:rPr>
              <a:t>Audit Trail and Node Authentication (</a:t>
            </a:r>
            <a:r>
              <a:rPr lang="en-US" altLang="en-US" sz="1600" dirty="0" err="1">
                <a:solidFill>
                  <a:schemeClr val="accent1"/>
                </a:solidFill>
                <a:latin typeface="Calibri" pitchFamily="34" charset="0"/>
                <a:cs typeface="Calibri" pitchFamily="34" charset="0"/>
              </a:rPr>
              <a:t>ATNA</a:t>
            </a:r>
            <a:r>
              <a:rPr lang="en-US" altLang="en-US" sz="1600" dirty="0">
                <a:solidFill>
                  <a:schemeClr val="accent1"/>
                </a:solidFill>
                <a:latin typeface="Calibri" pitchFamily="34" charset="0"/>
                <a:cs typeface="Calibri" pitchFamily="34" charset="0"/>
              </a:rPr>
              <a:t>) Specifications for Logging</a:t>
            </a:r>
          </a:p>
          <a:p>
            <a:pPr marL="457200" lvl="1" indent="0">
              <a:buNone/>
              <a:defRPr/>
            </a:pPr>
            <a:endParaRPr lang="en-US" altLang="en-US" dirty="0">
              <a:solidFill>
                <a:srgbClr val="002060"/>
              </a:solidFill>
              <a:latin typeface="Calibri" pitchFamily="34" charset="0"/>
              <a:cs typeface="Calibri" pitchFamily="34" charset="0"/>
            </a:endParaRPr>
          </a:p>
          <a:p>
            <a:pPr lvl="1">
              <a:defRPr/>
            </a:pPr>
            <a:endParaRPr lang="en-US" sz="2000" dirty="0">
              <a:solidFill>
                <a:srgbClr val="002060"/>
              </a:solidFill>
              <a:latin typeface="Calibri" pitchFamily="34" charset="0"/>
              <a:cs typeface="Calibri" pitchFamily="34" charset="0"/>
            </a:endParaRPr>
          </a:p>
          <a:p>
            <a:pPr>
              <a:defRPr/>
            </a:pPr>
            <a:endParaRPr lang="en-US" dirty="0"/>
          </a:p>
          <a:p>
            <a:pPr lvl="1">
              <a:defRPr/>
            </a:pPr>
            <a:endParaRPr lang="en-US" sz="2000" dirty="0">
              <a:solidFill>
                <a:srgbClr val="002060"/>
              </a:solidFill>
              <a:latin typeface="Calibri" pitchFamily="34" charset="0"/>
              <a:cs typeface="Calibri" pitchFamily="34" charset="0"/>
            </a:endParaRPr>
          </a:p>
        </p:txBody>
      </p:sp>
      <p:sp>
        <p:nvSpPr>
          <p:cNvPr id="33799" name="Text Placeholder 2"/>
          <p:cNvSpPr>
            <a:spLocks noGrp="1"/>
          </p:cNvSpPr>
          <p:nvPr>
            <p:ph type="body" sz="quarter" idx="3"/>
          </p:nvPr>
        </p:nvSpPr>
        <p:spPr>
          <a:xfrm>
            <a:off x="4645025" y="838200"/>
            <a:ext cx="4041775" cy="358775"/>
          </a:xfrm>
        </p:spPr>
        <p:txBody>
          <a:bodyPr/>
          <a:lstStyle/>
          <a:p>
            <a:r>
              <a:rPr lang="en-US" altLang="en-US" dirty="0">
                <a:latin typeface="Georgia" pitchFamily="18" charset="0"/>
                <a:cs typeface="Georgia" pitchFamily="18" charset="0"/>
              </a:rPr>
              <a:t>BENEFITS</a:t>
            </a:r>
          </a:p>
        </p:txBody>
      </p:sp>
      <p:sp>
        <p:nvSpPr>
          <p:cNvPr id="4" name="Content Placeholder 3"/>
          <p:cNvSpPr>
            <a:spLocks noGrp="1"/>
          </p:cNvSpPr>
          <p:nvPr>
            <p:ph sz="quarter" idx="4"/>
          </p:nvPr>
        </p:nvSpPr>
        <p:spPr>
          <a:xfrm>
            <a:off x="4649788" y="1447800"/>
            <a:ext cx="4646612" cy="5181600"/>
          </a:xfrm>
        </p:spPr>
        <p:txBody>
          <a:bodyPr/>
          <a:lstStyle/>
          <a:p>
            <a:pPr>
              <a:spcAft>
                <a:spcPts val="2400"/>
              </a:spcAft>
              <a:defRPr/>
            </a:pPr>
            <a:r>
              <a:rPr lang="en-US" sz="2000" dirty="0">
                <a:solidFill>
                  <a:schemeClr val="accent1"/>
                </a:solidFill>
                <a:latin typeface="Calibri" pitchFamily="34" charset="0"/>
                <a:cs typeface="Calibri" pitchFamily="34" charset="0"/>
              </a:rPr>
              <a:t>Allows adopters to better understand usage and performance</a:t>
            </a:r>
          </a:p>
          <a:p>
            <a:pPr>
              <a:spcAft>
                <a:spcPts val="2400"/>
              </a:spcAft>
              <a:defRPr/>
            </a:pPr>
            <a:r>
              <a:rPr lang="en-US" sz="2000" dirty="0">
                <a:solidFill>
                  <a:schemeClr val="accent1"/>
                </a:solidFill>
                <a:latin typeface="Calibri" pitchFamily="34" charset="0"/>
                <a:cs typeface="Calibri" pitchFamily="34" charset="0"/>
              </a:rPr>
              <a:t>Supports better planning and management of deployment  </a:t>
            </a:r>
          </a:p>
          <a:p>
            <a:pPr>
              <a:spcAft>
                <a:spcPts val="1200"/>
              </a:spcAft>
              <a:defRPr/>
            </a:pPr>
            <a:r>
              <a:rPr lang="en-US" sz="2000" dirty="0">
                <a:solidFill>
                  <a:schemeClr val="accent1"/>
                </a:solidFill>
                <a:latin typeface="Calibri" pitchFamily="34" charset="0"/>
                <a:cs typeface="Calibri" pitchFamily="34" charset="0"/>
              </a:rPr>
              <a:t>Provides opportunity for automated monitoring and dynamic scaling based on load</a:t>
            </a:r>
          </a:p>
          <a:p>
            <a:pPr>
              <a:spcAft>
                <a:spcPts val="1200"/>
              </a:spcAft>
              <a:defRPr/>
            </a:pPr>
            <a:r>
              <a:rPr lang="en-US" sz="2000" dirty="0">
                <a:solidFill>
                  <a:schemeClr val="accent1"/>
                </a:solidFill>
                <a:latin typeface="Calibri" pitchFamily="34" charset="0"/>
                <a:cs typeface="Calibri" pitchFamily="34" charset="0"/>
              </a:rPr>
              <a:t>Provides a more holistic view of a complete transaction with any given exchange partner</a:t>
            </a:r>
          </a:p>
          <a:p>
            <a:pPr>
              <a:spcAft>
                <a:spcPts val="2400"/>
              </a:spcAft>
              <a:buFont typeface="Arial" charset="0"/>
              <a:buChar char="•"/>
              <a:defRPr/>
            </a:pPr>
            <a:r>
              <a:rPr lang="en-US" sz="2000" dirty="0">
                <a:solidFill>
                  <a:schemeClr val="accent1"/>
                </a:solidFill>
                <a:latin typeface="Calibri" pitchFamily="34" charset="0"/>
                <a:cs typeface="Calibri" pitchFamily="34" charset="0"/>
              </a:rPr>
              <a:t>Increased insight for troubleshooting and issue resolution</a:t>
            </a:r>
          </a:p>
          <a:p>
            <a:pPr>
              <a:spcAft>
                <a:spcPts val="2400"/>
              </a:spcAft>
              <a:defRPr/>
            </a:pPr>
            <a:endParaRPr lang="en-US" sz="2000" dirty="0">
              <a:solidFill>
                <a:srgbClr val="002060"/>
              </a:solidFill>
              <a:latin typeface="Calibri" pitchFamily="34" charset="0"/>
              <a:cs typeface="Calibri" pitchFamily="34" charset="0"/>
            </a:endParaRPr>
          </a:p>
          <a:p>
            <a:pPr>
              <a:spcAft>
                <a:spcPts val="2400"/>
              </a:spcAft>
              <a:defRPr/>
            </a:pPr>
            <a:endParaRPr lang="en-US" sz="2000" dirty="0">
              <a:solidFill>
                <a:srgbClr val="002060"/>
              </a:solidFill>
              <a:latin typeface="Calibri" pitchFamily="34" charset="0"/>
              <a:cs typeface="Calibri" pitchFamily="34" charset="0"/>
            </a:endParaRPr>
          </a:p>
          <a:p>
            <a:pPr>
              <a:defRPr/>
            </a:pPr>
            <a:endParaRPr lang="en-US" sz="2000" dirty="0">
              <a:solidFill>
                <a:srgbClr val="002060"/>
              </a:solidFill>
              <a:latin typeface="Calibri" pitchFamily="34" charset="0"/>
              <a:cs typeface="Calibri" pitchFamily="34" charset="0"/>
            </a:endParaRPr>
          </a:p>
          <a:p>
            <a:pPr marL="0" indent="0">
              <a:buFontTx/>
              <a:buNone/>
              <a:defRPr/>
            </a:pPr>
            <a:endParaRPr lang="en-US" sz="2000" dirty="0">
              <a:solidFill>
                <a:srgbClr val="002060"/>
              </a:solidFill>
              <a:latin typeface="Calibri" pitchFamily="34" charset="0"/>
              <a:cs typeface="Calibri" pitchFamily="34" charset="0"/>
            </a:endParaRPr>
          </a:p>
          <a:p>
            <a:pPr>
              <a:defRPr/>
            </a:pPr>
            <a:endParaRPr lang="en-US" sz="2000" dirty="0">
              <a:solidFill>
                <a:srgbClr val="002060"/>
              </a:solidFill>
              <a:latin typeface="Calibri" pitchFamily="34" charset="0"/>
              <a:cs typeface="Calibri" pitchFamily="34" charset="0"/>
            </a:endParaRPr>
          </a:p>
          <a:p>
            <a:pPr>
              <a:defRPr/>
            </a:pPr>
            <a:endParaRPr lang="en-US" sz="2000" dirty="0">
              <a:solidFill>
                <a:srgbClr val="002060"/>
              </a:solidFill>
              <a:latin typeface="Calibri" pitchFamily="34" charset="0"/>
              <a:cs typeface="Calibri" pitchFamily="34" charset="0"/>
            </a:endParaRPr>
          </a:p>
        </p:txBody>
      </p:sp>
      <p:cxnSp>
        <p:nvCxnSpPr>
          <p:cNvPr id="14" name="Straight Connector 13"/>
          <p:cNvCxnSpPr>
            <a:cxnSpLocks noChangeShapeType="1"/>
          </p:cNvCxnSpPr>
          <p:nvPr/>
        </p:nvCxnSpPr>
        <p:spPr bwMode="auto">
          <a:xfrm>
            <a:off x="4624388" y="1295400"/>
            <a:ext cx="3738562" cy="0"/>
          </a:xfrm>
          <a:prstGeom prst="line">
            <a:avLst/>
          </a:prstGeom>
          <a:noFill/>
          <a:ln w="25400">
            <a:solidFill>
              <a:srgbClr val="84ADD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5-Point Star 7"/>
          <p:cNvSpPr>
            <a:spLocks/>
          </p:cNvSpPr>
          <p:nvPr/>
        </p:nvSpPr>
        <p:spPr bwMode="auto">
          <a:xfrm>
            <a:off x="4344988" y="838200"/>
            <a:ext cx="304800" cy="304800"/>
          </a:xfrm>
          <a:custGeom>
            <a:avLst/>
            <a:gdLst>
              <a:gd name="T0" fmla="*/ 0 w 306387"/>
              <a:gd name="T1" fmla="*/ 116423 h 304800"/>
              <a:gd name="T2" fmla="*/ 117030 w 306387"/>
              <a:gd name="T3" fmla="*/ 116424 h 304800"/>
              <a:gd name="T4" fmla="*/ 153194 w 306387"/>
              <a:gd name="T5" fmla="*/ 0 h 304800"/>
              <a:gd name="T6" fmla="*/ 189357 w 306387"/>
              <a:gd name="T7" fmla="*/ 116424 h 304800"/>
              <a:gd name="T8" fmla="*/ 306387 w 306387"/>
              <a:gd name="T9" fmla="*/ 116423 h 304800"/>
              <a:gd name="T10" fmla="*/ 211707 w 306387"/>
              <a:gd name="T11" fmla="*/ 188376 h 304800"/>
              <a:gd name="T12" fmla="*/ 247872 w 306387"/>
              <a:gd name="T13" fmla="*/ 304799 h 304800"/>
              <a:gd name="T14" fmla="*/ 153194 w 306387"/>
              <a:gd name="T15" fmla="*/ 232845 h 304800"/>
              <a:gd name="T16" fmla="*/ 58515 w 306387"/>
              <a:gd name="T17" fmla="*/ 304799 h 304800"/>
              <a:gd name="T18" fmla="*/ 94680 w 306387"/>
              <a:gd name="T19" fmla="*/ 188376 h 304800"/>
              <a:gd name="T20" fmla="*/ 0 w 306387"/>
              <a:gd name="T21" fmla="*/ 116423 h 304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6387" h="304800">
                <a:moveTo>
                  <a:pt x="0" y="116423"/>
                </a:moveTo>
                <a:lnTo>
                  <a:pt x="117030" y="116424"/>
                </a:lnTo>
                <a:lnTo>
                  <a:pt x="153194" y="0"/>
                </a:lnTo>
                <a:lnTo>
                  <a:pt x="189357" y="116424"/>
                </a:lnTo>
                <a:lnTo>
                  <a:pt x="306387" y="116423"/>
                </a:lnTo>
                <a:lnTo>
                  <a:pt x="211707" y="188376"/>
                </a:lnTo>
                <a:lnTo>
                  <a:pt x="247872" y="304799"/>
                </a:lnTo>
                <a:lnTo>
                  <a:pt x="153194" y="232845"/>
                </a:lnTo>
                <a:lnTo>
                  <a:pt x="58515" y="304799"/>
                </a:lnTo>
                <a:lnTo>
                  <a:pt x="94680" y="188376"/>
                </a:lnTo>
                <a:lnTo>
                  <a:pt x="0" y="116423"/>
                </a:lnTo>
                <a:close/>
              </a:path>
            </a:pathLst>
          </a:custGeom>
          <a:solidFill>
            <a:schemeClr val="tx2"/>
          </a:solidFill>
          <a:ln w="6350" cap="flat" cmpd="sng">
            <a:solidFill>
              <a:schemeClr val="bg1"/>
            </a:solidFill>
            <a:prstDash val="solid"/>
            <a:round/>
            <a:headEnd/>
            <a:tailEnd/>
          </a:ln>
          <a:effectLst>
            <a:outerShdw blurRad="40000" dist="23000" dir="5400000" rotWithShape="0">
              <a:srgbClr val="000000">
                <a:alpha val="34998"/>
              </a:srgbClr>
            </a:outerShdw>
          </a:effectLst>
        </p:spPr>
        <p:txBody>
          <a:bodyPr anchor="ctr"/>
          <a:lstStyle/>
          <a:p>
            <a:pPr>
              <a:defRPr/>
            </a:pPr>
            <a:endParaRPr lang="en-US"/>
          </a:p>
        </p:txBody>
      </p:sp>
      <p:sp>
        <p:nvSpPr>
          <p:cNvPr id="33803" name="Slide Number Placeholder 3"/>
          <p:cNvSpPr txBox="1">
            <a:spLocks/>
          </p:cNvSpPr>
          <p:nvPr/>
        </p:nvSpPr>
        <p:spPr bwMode="auto">
          <a:xfrm>
            <a:off x="8001000" y="62642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algn="r">
              <a:spcBef>
                <a:spcPct val="0"/>
              </a:spcBef>
              <a:buClrTx/>
              <a:buFontTx/>
              <a:buNone/>
            </a:pPr>
            <a:fld id="{2404F2F9-5018-4D80-8C34-BCA862766E48}" type="slidenum">
              <a:rPr lang="en-US" altLang="en-US" sz="900">
                <a:solidFill>
                  <a:schemeClr val="tx1"/>
                </a:solidFill>
                <a:latin typeface="Arial" charset="0"/>
              </a:rPr>
              <a:pPr algn="r">
                <a:spcBef>
                  <a:spcPct val="0"/>
                </a:spcBef>
                <a:buClrTx/>
                <a:buFontTx/>
                <a:buNone/>
              </a:pPr>
              <a:t>10</a:t>
            </a:fld>
            <a:endParaRPr lang="en-US" altLang="en-US" sz="900" dirty="0">
              <a:solidFill>
                <a:schemeClr val="tx1"/>
              </a:solidFill>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646612" y="3810001"/>
            <a:ext cx="4267200" cy="685799"/>
          </a:xfrm>
          <a:prstGeom prst="rect">
            <a:avLst/>
          </a:prstGeom>
          <a:gradFill flip="none" rotWithShape="1">
            <a:gsLst>
              <a:gs pos="0">
                <a:srgbClr val="D0E0E5">
                  <a:alpha val="40000"/>
                </a:srgbClr>
              </a:gs>
              <a:gs pos="100000">
                <a:schemeClr val="bg1">
                  <a:alpha val="4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4646612" y="4648201"/>
            <a:ext cx="4267200" cy="685799"/>
          </a:xfrm>
          <a:prstGeom prst="rect">
            <a:avLst/>
          </a:prstGeom>
          <a:gradFill flip="none" rotWithShape="1">
            <a:gsLst>
              <a:gs pos="0">
                <a:srgbClr val="D0E0E5">
                  <a:alpha val="40000"/>
                </a:srgbClr>
              </a:gs>
              <a:gs pos="100000">
                <a:schemeClr val="bg1">
                  <a:alpha val="4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4646612" y="5486401"/>
            <a:ext cx="4267200" cy="685799"/>
          </a:xfrm>
          <a:prstGeom prst="rect">
            <a:avLst/>
          </a:prstGeom>
          <a:gradFill flip="none" rotWithShape="1">
            <a:gsLst>
              <a:gs pos="0">
                <a:srgbClr val="D0E0E5">
                  <a:alpha val="40000"/>
                </a:srgbClr>
              </a:gs>
              <a:gs pos="100000">
                <a:schemeClr val="bg1">
                  <a:alpha val="4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4648200" y="2971801"/>
            <a:ext cx="4267200" cy="685799"/>
          </a:xfrm>
          <a:prstGeom prst="rect">
            <a:avLst/>
          </a:prstGeom>
          <a:gradFill flip="none" rotWithShape="1">
            <a:gsLst>
              <a:gs pos="0">
                <a:srgbClr val="D0E0E5">
                  <a:alpha val="40000"/>
                </a:srgbClr>
              </a:gs>
              <a:gs pos="100000">
                <a:schemeClr val="bg1">
                  <a:alpha val="4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p:nvSpPr>
        <p:spPr>
          <a:xfrm>
            <a:off x="4648200" y="1828800"/>
            <a:ext cx="4267200" cy="990600"/>
          </a:xfrm>
          <a:prstGeom prst="rect">
            <a:avLst/>
          </a:prstGeom>
          <a:gradFill flip="none" rotWithShape="1">
            <a:gsLst>
              <a:gs pos="0">
                <a:srgbClr val="D0E0E5">
                  <a:alpha val="40000"/>
                </a:srgbClr>
              </a:gs>
              <a:gs pos="100000">
                <a:schemeClr val="bg1">
                  <a:alpha val="4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37" name="Title 4"/>
          <p:cNvSpPr>
            <a:spLocks noGrp="1"/>
          </p:cNvSpPr>
          <p:nvPr>
            <p:ph type="title"/>
          </p:nvPr>
        </p:nvSpPr>
        <p:spPr>
          <a:xfrm>
            <a:off x="2576513" y="-76200"/>
            <a:ext cx="6491287" cy="687388"/>
          </a:xfrm>
        </p:spPr>
        <p:txBody>
          <a:bodyPr/>
          <a:lstStyle/>
          <a:p>
            <a:pPr>
              <a:defRPr/>
            </a:pPr>
            <a:r>
              <a:rPr lang="en-US" dirty="0"/>
              <a:t>System Administration Module</a:t>
            </a:r>
          </a:p>
        </p:txBody>
      </p:sp>
      <p:sp>
        <p:nvSpPr>
          <p:cNvPr id="18438" name="Content Placeholder 5"/>
          <p:cNvSpPr>
            <a:spLocks noGrp="1"/>
          </p:cNvSpPr>
          <p:nvPr>
            <p:ph sz="half" idx="2"/>
          </p:nvPr>
        </p:nvSpPr>
        <p:spPr>
          <a:xfrm>
            <a:off x="457200" y="1066800"/>
            <a:ext cx="4040188" cy="5186363"/>
          </a:xfrm>
        </p:spPr>
        <p:txBody>
          <a:bodyPr/>
          <a:lstStyle/>
          <a:p>
            <a:pPr>
              <a:defRPr/>
            </a:pPr>
            <a:r>
              <a:rPr lang="en-US" sz="2400" dirty="0">
                <a:solidFill>
                  <a:srgbClr val="C00000"/>
                </a:solidFill>
                <a:latin typeface="Calibri" pitchFamily="34" charset="0"/>
                <a:cs typeface="Calibri" pitchFamily="34" charset="0"/>
              </a:rPr>
              <a:t>Features</a:t>
            </a:r>
          </a:p>
          <a:p>
            <a:pPr lvl="1">
              <a:defRPr/>
            </a:pPr>
            <a:r>
              <a:rPr lang="en-US" sz="2000" dirty="0">
                <a:solidFill>
                  <a:schemeClr val="accent1"/>
                </a:solidFill>
                <a:latin typeface="Calibri" pitchFamily="34" charset="0"/>
                <a:cs typeface="Calibri" pitchFamily="34" charset="0"/>
              </a:rPr>
              <a:t>Connection Management</a:t>
            </a:r>
          </a:p>
          <a:p>
            <a:pPr lvl="1">
              <a:defRPr/>
            </a:pPr>
            <a:r>
              <a:rPr lang="en-US" sz="2000" dirty="0">
                <a:solidFill>
                  <a:schemeClr val="accent1"/>
                </a:solidFill>
                <a:latin typeface="Calibri" pitchFamily="34" charset="0"/>
                <a:cs typeface="Calibri" pitchFamily="34" charset="0"/>
              </a:rPr>
              <a:t>Configuration Management</a:t>
            </a:r>
          </a:p>
          <a:p>
            <a:pPr lvl="1">
              <a:defRPr/>
            </a:pPr>
            <a:r>
              <a:rPr lang="en-US" sz="2000" dirty="0">
                <a:solidFill>
                  <a:schemeClr val="accent1"/>
                </a:solidFill>
                <a:latin typeface="Calibri" pitchFamily="34" charset="0"/>
                <a:cs typeface="Calibri" pitchFamily="34" charset="0"/>
              </a:rPr>
              <a:t>Gateway Dashboard and Status</a:t>
            </a:r>
          </a:p>
          <a:p>
            <a:pPr lvl="1">
              <a:defRPr/>
            </a:pPr>
            <a:r>
              <a:rPr lang="en-US" sz="2000" dirty="0">
                <a:solidFill>
                  <a:schemeClr val="accent1"/>
                </a:solidFill>
                <a:latin typeface="Calibri" pitchFamily="34" charset="0"/>
                <a:cs typeface="Calibri" pitchFamily="34" charset="0"/>
              </a:rPr>
              <a:t>Cross Gateway Query Client</a:t>
            </a:r>
          </a:p>
          <a:p>
            <a:pPr lvl="1">
              <a:defRPr/>
            </a:pPr>
            <a:r>
              <a:rPr lang="en-US" sz="2000" dirty="0">
                <a:solidFill>
                  <a:schemeClr val="accent1"/>
                </a:solidFill>
                <a:latin typeface="Calibri" pitchFamily="34" charset="0"/>
                <a:cs typeface="Calibri" pitchFamily="34" charset="0"/>
              </a:rPr>
              <a:t>Supports offsite/independent deployment from CONNECT instances</a:t>
            </a:r>
          </a:p>
          <a:p>
            <a:pPr lvl="1">
              <a:defRPr/>
            </a:pPr>
            <a:r>
              <a:rPr lang="en-US" sz="2000" dirty="0">
                <a:solidFill>
                  <a:schemeClr val="accent1"/>
                </a:solidFill>
                <a:latin typeface="Calibri" pitchFamily="34" charset="0"/>
                <a:cs typeface="Calibri" pitchFamily="34" charset="0"/>
              </a:rPr>
              <a:t>Certificate Management</a:t>
            </a:r>
          </a:p>
          <a:p>
            <a:pPr lvl="1">
              <a:defRPr/>
            </a:pPr>
            <a:r>
              <a:rPr lang="en-US" sz="2000" dirty="0">
                <a:solidFill>
                  <a:schemeClr val="accent1"/>
                </a:solidFill>
                <a:latin typeface="Calibri" pitchFamily="34" charset="0"/>
                <a:cs typeface="Calibri" pitchFamily="34" charset="0"/>
              </a:rPr>
              <a:t>Exchange Management</a:t>
            </a:r>
          </a:p>
          <a:p>
            <a:pPr lvl="1">
              <a:defRPr/>
            </a:pPr>
            <a:r>
              <a:rPr lang="en-US" sz="2000" dirty="0">
                <a:solidFill>
                  <a:schemeClr val="accent1"/>
                </a:solidFill>
                <a:latin typeface="Calibri" pitchFamily="34" charset="0"/>
                <a:cs typeface="Calibri" pitchFamily="34" charset="0"/>
              </a:rPr>
              <a:t>View Audit, Transaction and Error log files</a:t>
            </a:r>
          </a:p>
          <a:p>
            <a:pPr lvl="1">
              <a:defRPr/>
            </a:pPr>
            <a:endParaRPr lang="en-US" sz="2000" dirty="0">
              <a:solidFill>
                <a:srgbClr val="002060"/>
              </a:solidFill>
              <a:latin typeface="Calibri" pitchFamily="34" charset="0"/>
              <a:cs typeface="Calibri" pitchFamily="34" charset="0"/>
            </a:endParaRPr>
          </a:p>
          <a:p>
            <a:pPr marL="457200" lvl="1" indent="0">
              <a:buNone/>
              <a:defRPr/>
            </a:pPr>
            <a:endParaRPr lang="en-US" dirty="0"/>
          </a:p>
        </p:txBody>
      </p:sp>
      <p:sp>
        <p:nvSpPr>
          <p:cNvPr id="34823" name="Text Placeholder 2"/>
          <p:cNvSpPr>
            <a:spLocks noGrp="1"/>
          </p:cNvSpPr>
          <p:nvPr>
            <p:ph type="body" sz="quarter" idx="3"/>
          </p:nvPr>
        </p:nvSpPr>
        <p:spPr>
          <a:xfrm>
            <a:off x="4629150" y="860425"/>
            <a:ext cx="4041775" cy="639763"/>
          </a:xfrm>
        </p:spPr>
        <p:txBody>
          <a:bodyPr/>
          <a:lstStyle/>
          <a:p>
            <a:r>
              <a:rPr lang="en-US" altLang="en-US" sz="2800">
                <a:latin typeface="Calibri" pitchFamily="34" charset="0"/>
                <a:cs typeface="Calibri" pitchFamily="34" charset="0"/>
              </a:rPr>
              <a:t>BENEFITS</a:t>
            </a:r>
          </a:p>
        </p:txBody>
      </p:sp>
      <p:sp>
        <p:nvSpPr>
          <p:cNvPr id="4" name="Content Placeholder 3"/>
          <p:cNvSpPr>
            <a:spLocks noGrp="1"/>
          </p:cNvSpPr>
          <p:nvPr>
            <p:ph sz="quarter" idx="4"/>
          </p:nvPr>
        </p:nvSpPr>
        <p:spPr>
          <a:xfrm>
            <a:off x="4645025" y="1828800"/>
            <a:ext cx="4041775" cy="4267200"/>
          </a:xfrm>
        </p:spPr>
        <p:txBody>
          <a:bodyPr/>
          <a:lstStyle/>
          <a:p>
            <a:pPr>
              <a:spcAft>
                <a:spcPts val="1200"/>
              </a:spcAft>
              <a:defRPr/>
            </a:pPr>
            <a:r>
              <a:rPr lang="en-US" sz="2000" dirty="0">
                <a:solidFill>
                  <a:schemeClr val="accent1"/>
                </a:solidFill>
                <a:latin typeface="Calibri" pitchFamily="34" charset="0"/>
                <a:cs typeface="Calibri" pitchFamily="34" charset="0"/>
              </a:rPr>
              <a:t>Allows adopters that do not have deep technical abilities to manage CONNECT instance</a:t>
            </a:r>
          </a:p>
          <a:p>
            <a:pPr>
              <a:spcAft>
                <a:spcPts val="1200"/>
              </a:spcAft>
              <a:defRPr/>
            </a:pPr>
            <a:r>
              <a:rPr lang="en-US" sz="2000" dirty="0">
                <a:solidFill>
                  <a:schemeClr val="accent1"/>
                </a:solidFill>
                <a:latin typeface="Calibri" pitchFamily="34" charset="0"/>
                <a:cs typeface="Calibri" pitchFamily="34" charset="0"/>
              </a:rPr>
              <a:t>Savings in time and energy and less need to have specialized staff</a:t>
            </a:r>
          </a:p>
          <a:p>
            <a:pPr>
              <a:spcAft>
                <a:spcPts val="1200"/>
              </a:spcAft>
              <a:defRPr/>
            </a:pPr>
            <a:r>
              <a:rPr lang="en-US" sz="2000" dirty="0">
                <a:solidFill>
                  <a:schemeClr val="accent1"/>
                </a:solidFill>
                <a:latin typeface="Calibri" pitchFamily="34" charset="0"/>
                <a:cs typeface="Calibri" pitchFamily="34" charset="0"/>
              </a:rPr>
              <a:t>Simple and ease of use resulting in greater acceptance of product </a:t>
            </a:r>
          </a:p>
          <a:p>
            <a:pPr>
              <a:spcAft>
                <a:spcPts val="1200"/>
              </a:spcAft>
              <a:defRPr/>
            </a:pPr>
            <a:r>
              <a:rPr lang="en-US" sz="2000" dirty="0">
                <a:solidFill>
                  <a:schemeClr val="accent1"/>
                </a:solidFill>
                <a:latin typeface="Calibri" pitchFamily="34" charset="0"/>
                <a:cs typeface="Calibri" pitchFamily="34" charset="0"/>
              </a:rPr>
              <a:t>Accelerate implementation timeframes</a:t>
            </a:r>
          </a:p>
          <a:p>
            <a:pPr>
              <a:spcAft>
                <a:spcPts val="1200"/>
              </a:spcAft>
              <a:defRPr/>
            </a:pPr>
            <a:r>
              <a:rPr lang="en-US" sz="2000" dirty="0">
                <a:solidFill>
                  <a:schemeClr val="accent1"/>
                </a:solidFill>
                <a:latin typeface="Calibri" pitchFamily="34" charset="0"/>
                <a:cs typeface="Calibri" pitchFamily="34" charset="0"/>
              </a:rPr>
              <a:t>Increase adoption and exchange partner expansion</a:t>
            </a:r>
          </a:p>
          <a:p>
            <a:pPr>
              <a:defRPr/>
            </a:pPr>
            <a:endParaRPr lang="en-US" dirty="0"/>
          </a:p>
          <a:p>
            <a:pPr marL="0" indent="0">
              <a:buFontTx/>
              <a:buNone/>
              <a:defRPr/>
            </a:pPr>
            <a:endParaRPr lang="en-US" dirty="0"/>
          </a:p>
          <a:p>
            <a:pPr>
              <a:defRPr/>
            </a:pPr>
            <a:endParaRPr lang="en-US" dirty="0"/>
          </a:p>
          <a:p>
            <a:pPr>
              <a:defRPr/>
            </a:pPr>
            <a:endParaRPr lang="en-US" dirty="0"/>
          </a:p>
        </p:txBody>
      </p:sp>
      <p:cxnSp>
        <p:nvCxnSpPr>
          <p:cNvPr id="14" name="Straight Connector 13"/>
          <p:cNvCxnSpPr>
            <a:cxnSpLocks noChangeShapeType="1"/>
          </p:cNvCxnSpPr>
          <p:nvPr/>
        </p:nvCxnSpPr>
        <p:spPr bwMode="auto">
          <a:xfrm>
            <a:off x="4624388" y="1600200"/>
            <a:ext cx="3738562" cy="0"/>
          </a:xfrm>
          <a:prstGeom prst="line">
            <a:avLst/>
          </a:prstGeom>
          <a:noFill/>
          <a:ln w="25400">
            <a:solidFill>
              <a:srgbClr val="84ADD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5-Point Star 7"/>
          <p:cNvSpPr>
            <a:spLocks/>
          </p:cNvSpPr>
          <p:nvPr/>
        </p:nvSpPr>
        <p:spPr bwMode="auto">
          <a:xfrm>
            <a:off x="4344988" y="990600"/>
            <a:ext cx="304800" cy="304800"/>
          </a:xfrm>
          <a:custGeom>
            <a:avLst/>
            <a:gdLst>
              <a:gd name="T0" fmla="*/ 0 w 306387"/>
              <a:gd name="T1" fmla="*/ 116423 h 304800"/>
              <a:gd name="T2" fmla="*/ 117030 w 306387"/>
              <a:gd name="T3" fmla="*/ 116424 h 304800"/>
              <a:gd name="T4" fmla="*/ 153194 w 306387"/>
              <a:gd name="T5" fmla="*/ 0 h 304800"/>
              <a:gd name="T6" fmla="*/ 189357 w 306387"/>
              <a:gd name="T7" fmla="*/ 116424 h 304800"/>
              <a:gd name="T8" fmla="*/ 306387 w 306387"/>
              <a:gd name="T9" fmla="*/ 116423 h 304800"/>
              <a:gd name="T10" fmla="*/ 211707 w 306387"/>
              <a:gd name="T11" fmla="*/ 188376 h 304800"/>
              <a:gd name="T12" fmla="*/ 247872 w 306387"/>
              <a:gd name="T13" fmla="*/ 304799 h 304800"/>
              <a:gd name="T14" fmla="*/ 153194 w 306387"/>
              <a:gd name="T15" fmla="*/ 232845 h 304800"/>
              <a:gd name="T16" fmla="*/ 58515 w 306387"/>
              <a:gd name="T17" fmla="*/ 304799 h 304800"/>
              <a:gd name="T18" fmla="*/ 94680 w 306387"/>
              <a:gd name="T19" fmla="*/ 188376 h 304800"/>
              <a:gd name="T20" fmla="*/ 0 w 306387"/>
              <a:gd name="T21" fmla="*/ 116423 h 304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6387" h="304800">
                <a:moveTo>
                  <a:pt x="0" y="116423"/>
                </a:moveTo>
                <a:lnTo>
                  <a:pt x="117030" y="116424"/>
                </a:lnTo>
                <a:lnTo>
                  <a:pt x="153194" y="0"/>
                </a:lnTo>
                <a:lnTo>
                  <a:pt x="189357" y="116424"/>
                </a:lnTo>
                <a:lnTo>
                  <a:pt x="306387" y="116423"/>
                </a:lnTo>
                <a:lnTo>
                  <a:pt x="211707" y="188376"/>
                </a:lnTo>
                <a:lnTo>
                  <a:pt x="247872" y="304799"/>
                </a:lnTo>
                <a:lnTo>
                  <a:pt x="153194" y="232845"/>
                </a:lnTo>
                <a:lnTo>
                  <a:pt x="58515" y="304799"/>
                </a:lnTo>
                <a:lnTo>
                  <a:pt x="94680" y="188376"/>
                </a:lnTo>
                <a:lnTo>
                  <a:pt x="0" y="116423"/>
                </a:lnTo>
                <a:close/>
              </a:path>
            </a:pathLst>
          </a:custGeom>
          <a:solidFill>
            <a:schemeClr val="tx2"/>
          </a:solidFill>
          <a:ln w="6350" cap="flat" cmpd="sng">
            <a:solidFill>
              <a:schemeClr val="bg1"/>
            </a:solidFill>
            <a:prstDash val="solid"/>
            <a:round/>
            <a:headEnd/>
            <a:tailEnd/>
          </a:ln>
          <a:effectLst>
            <a:outerShdw blurRad="40000" dist="23000" dir="5400000" rotWithShape="0">
              <a:srgbClr val="000000">
                <a:alpha val="34998"/>
              </a:srgbClr>
            </a:outerShdw>
          </a:effectLst>
        </p:spPr>
        <p:txBody>
          <a:bodyPr anchor="ctr"/>
          <a:lstStyle/>
          <a:p>
            <a:pPr>
              <a:defRPr/>
            </a:pPr>
            <a:endParaRPr lang="en-US"/>
          </a:p>
        </p:txBody>
      </p:sp>
      <p:sp>
        <p:nvSpPr>
          <p:cNvPr id="34827" name="Slide Number Placeholder 3"/>
          <p:cNvSpPr txBox="1">
            <a:spLocks/>
          </p:cNvSpPr>
          <p:nvPr/>
        </p:nvSpPr>
        <p:spPr bwMode="auto">
          <a:xfrm>
            <a:off x="8001000" y="6264275"/>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algn="r">
              <a:spcBef>
                <a:spcPct val="0"/>
              </a:spcBef>
              <a:buClrTx/>
              <a:buFontTx/>
              <a:buNone/>
            </a:pPr>
            <a:fld id="{884D79B3-C0BD-4705-B89D-176055DA1C19}" type="slidenum">
              <a:rPr lang="en-US" altLang="en-US" sz="900">
                <a:solidFill>
                  <a:schemeClr val="tx1"/>
                </a:solidFill>
                <a:latin typeface="Arial" charset="0"/>
              </a:rPr>
              <a:pPr algn="r">
                <a:spcBef>
                  <a:spcPct val="0"/>
                </a:spcBef>
                <a:buClrTx/>
                <a:buFontTx/>
                <a:buNone/>
              </a:pPr>
              <a:t>11</a:t>
            </a:fld>
            <a:endParaRPr lang="en-US" altLang="en-US" sz="900">
              <a:solidFill>
                <a:schemeClr val="tx1"/>
              </a:solidFill>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863" y="-76200"/>
            <a:ext cx="6129337" cy="687388"/>
          </a:xfrm>
        </p:spPr>
        <p:txBody>
          <a:bodyPr/>
          <a:lstStyle/>
          <a:p>
            <a:pPr algn="ctr">
              <a:defRPr/>
            </a:pPr>
            <a:r>
              <a:rPr lang="en-US" dirty="0">
                <a:solidFill>
                  <a:schemeClr val="accent1"/>
                </a:solidFill>
                <a:latin typeface="Baskerville Old Face" pitchFamily="18" charset="0"/>
              </a:rPr>
              <a:t>CONNECT Technology Stack</a:t>
            </a:r>
          </a:p>
        </p:txBody>
      </p:sp>
      <p:sp>
        <p:nvSpPr>
          <p:cNvPr id="3" name="Content Placeholder 2"/>
          <p:cNvSpPr>
            <a:spLocks noGrp="1"/>
          </p:cNvSpPr>
          <p:nvPr>
            <p:ph sz="half" idx="1"/>
          </p:nvPr>
        </p:nvSpPr>
        <p:spPr>
          <a:xfrm>
            <a:off x="825500" y="762000"/>
            <a:ext cx="3733800" cy="5562600"/>
          </a:xfrm>
        </p:spPr>
        <p:txBody>
          <a:bodyPr/>
          <a:lstStyle/>
          <a:p>
            <a:pPr>
              <a:defRPr/>
            </a:pPr>
            <a:r>
              <a:rPr lang="en-US" sz="2000" dirty="0"/>
              <a:t>CXF </a:t>
            </a:r>
          </a:p>
          <a:p>
            <a:pPr lvl="1">
              <a:defRPr/>
            </a:pPr>
            <a:r>
              <a:rPr lang="en-US" sz="1600" dirty="0">
                <a:solidFill>
                  <a:schemeClr val="accent1"/>
                </a:solidFill>
              </a:rPr>
              <a:t>Web Services Stack</a:t>
            </a:r>
          </a:p>
          <a:p>
            <a:pPr lvl="1">
              <a:defRPr/>
            </a:pPr>
            <a:r>
              <a:rPr lang="en-US" sz="1600" dirty="0">
                <a:solidFill>
                  <a:schemeClr val="accent1"/>
                </a:solidFill>
              </a:rPr>
              <a:t>WS-*</a:t>
            </a:r>
          </a:p>
          <a:p>
            <a:pPr>
              <a:defRPr/>
            </a:pPr>
            <a:r>
              <a:rPr lang="en-US" sz="2000" dirty="0"/>
              <a:t>Security</a:t>
            </a:r>
          </a:p>
          <a:p>
            <a:pPr lvl="1">
              <a:defRPr/>
            </a:pPr>
            <a:r>
              <a:rPr lang="en-US" sz="1600" dirty="0" err="1">
                <a:solidFill>
                  <a:schemeClr val="accent1"/>
                </a:solidFill>
              </a:rPr>
              <a:t>OpenSAML</a:t>
            </a:r>
            <a:endParaRPr lang="en-US" sz="1600" dirty="0">
              <a:solidFill>
                <a:schemeClr val="accent1"/>
              </a:solidFill>
            </a:endParaRPr>
          </a:p>
          <a:p>
            <a:pPr>
              <a:defRPr/>
            </a:pPr>
            <a:r>
              <a:rPr lang="en-US" sz="2000" dirty="0"/>
              <a:t>Database Persistence</a:t>
            </a:r>
          </a:p>
          <a:p>
            <a:pPr lvl="1">
              <a:defRPr/>
            </a:pPr>
            <a:r>
              <a:rPr lang="en-US" sz="1600" dirty="0">
                <a:solidFill>
                  <a:schemeClr val="accent1"/>
                </a:solidFill>
              </a:rPr>
              <a:t>Hibernate</a:t>
            </a:r>
          </a:p>
          <a:p>
            <a:pPr>
              <a:defRPr/>
            </a:pPr>
            <a:r>
              <a:rPr lang="en-US" sz="2000" dirty="0"/>
              <a:t>DI/</a:t>
            </a:r>
            <a:r>
              <a:rPr lang="en-US" sz="2000" dirty="0" err="1"/>
              <a:t>AOP</a:t>
            </a:r>
            <a:endParaRPr lang="en-US" sz="2000" dirty="0"/>
          </a:p>
          <a:p>
            <a:pPr lvl="1">
              <a:defRPr/>
            </a:pPr>
            <a:r>
              <a:rPr lang="en-US" sz="1600" dirty="0">
                <a:solidFill>
                  <a:schemeClr val="accent1"/>
                </a:solidFill>
              </a:rPr>
              <a:t>Spring</a:t>
            </a:r>
          </a:p>
          <a:p>
            <a:pPr lvl="1">
              <a:defRPr/>
            </a:pPr>
            <a:r>
              <a:rPr lang="en-US" sz="1600" dirty="0">
                <a:solidFill>
                  <a:schemeClr val="accent1"/>
                </a:solidFill>
              </a:rPr>
              <a:t>Spring Batch (Task Scheduler)</a:t>
            </a:r>
          </a:p>
          <a:p>
            <a:pPr>
              <a:defRPr/>
            </a:pPr>
            <a:r>
              <a:rPr lang="en-US" sz="2000" dirty="0"/>
              <a:t>User Interface</a:t>
            </a:r>
          </a:p>
          <a:p>
            <a:pPr lvl="1">
              <a:defRPr/>
            </a:pPr>
            <a:r>
              <a:rPr lang="en-US" sz="1600" dirty="0">
                <a:solidFill>
                  <a:schemeClr val="accent1"/>
                </a:solidFill>
              </a:rPr>
              <a:t>JSF</a:t>
            </a:r>
          </a:p>
          <a:p>
            <a:pPr lvl="1">
              <a:defRPr/>
            </a:pPr>
            <a:r>
              <a:rPr lang="en-US" sz="1600" dirty="0" err="1">
                <a:solidFill>
                  <a:schemeClr val="accent1"/>
                </a:solidFill>
              </a:rPr>
              <a:t>Primefaces</a:t>
            </a:r>
            <a:r>
              <a:rPr lang="en-US" sz="1600" dirty="0">
                <a:solidFill>
                  <a:schemeClr val="accent1"/>
                </a:solidFill>
              </a:rPr>
              <a:t> </a:t>
            </a:r>
          </a:p>
          <a:p>
            <a:pPr lvl="1">
              <a:defRPr/>
            </a:pPr>
            <a:r>
              <a:rPr lang="en-US" sz="1600" dirty="0">
                <a:solidFill>
                  <a:schemeClr val="accent1"/>
                </a:solidFill>
              </a:rPr>
              <a:t>Twitter Bootstrap</a:t>
            </a:r>
          </a:p>
          <a:p>
            <a:pPr>
              <a:defRPr/>
            </a:pPr>
            <a:r>
              <a:rPr lang="en-US" sz="2000" dirty="0"/>
              <a:t>CI/SCM Tools</a:t>
            </a:r>
          </a:p>
          <a:p>
            <a:pPr lvl="1">
              <a:defRPr/>
            </a:pPr>
            <a:r>
              <a:rPr lang="en-US" sz="1600" dirty="0">
                <a:solidFill>
                  <a:schemeClr val="accent1"/>
                </a:solidFill>
              </a:rPr>
              <a:t>Jenkins</a:t>
            </a:r>
          </a:p>
          <a:p>
            <a:pPr lvl="1">
              <a:defRPr/>
            </a:pPr>
            <a:r>
              <a:rPr lang="en-US" sz="1600" dirty="0" err="1">
                <a:solidFill>
                  <a:schemeClr val="accent1"/>
                </a:solidFill>
              </a:rPr>
              <a:t>Git</a:t>
            </a:r>
            <a:endParaRPr lang="en-US" sz="1600" dirty="0">
              <a:solidFill>
                <a:schemeClr val="accent1"/>
              </a:solidFill>
            </a:endParaRPr>
          </a:p>
          <a:p>
            <a:pPr marL="457200" lvl="1" indent="0">
              <a:buFontTx/>
              <a:buNone/>
              <a:defRPr/>
            </a:pPr>
            <a:endParaRPr lang="en-US" dirty="0"/>
          </a:p>
          <a:p>
            <a:pPr lvl="1">
              <a:defRPr/>
            </a:pPr>
            <a:endParaRPr lang="en-US" dirty="0"/>
          </a:p>
          <a:p>
            <a:pPr>
              <a:defRPr/>
            </a:pPr>
            <a:endParaRPr lang="en-US" dirty="0"/>
          </a:p>
          <a:p>
            <a:pPr marL="0" indent="0">
              <a:buFontTx/>
              <a:buNone/>
              <a:defRPr/>
            </a:pPr>
            <a:endParaRPr lang="en-US" dirty="0"/>
          </a:p>
          <a:p>
            <a:pPr>
              <a:defRPr/>
            </a:pPr>
            <a:endParaRPr lang="en-US" dirty="0"/>
          </a:p>
          <a:p>
            <a:pPr>
              <a:defRPr/>
            </a:pPr>
            <a:endParaRPr lang="en-US" dirty="0"/>
          </a:p>
        </p:txBody>
      </p:sp>
      <p:sp>
        <p:nvSpPr>
          <p:cNvPr id="8" name="Content Placeholder 7"/>
          <p:cNvSpPr>
            <a:spLocks noGrp="1"/>
          </p:cNvSpPr>
          <p:nvPr>
            <p:ph sz="half" idx="2"/>
          </p:nvPr>
        </p:nvSpPr>
        <p:spPr>
          <a:xfrm>
            <a:off x="4711700" y="838200"/>
            <a:ext cx="3733800" cy="5486400"/>
          </a:xfrm>
        </p:spPr>
        <p:txBody>
          <a:bodyPr/>
          <a:lstStyle/>
          <a:p>
            <a:pPr>
              <a:defRPr/>
            </a:pPr>
            <a:r>
              <a:rPr lang="en-US" sz="2000" dirty="0"/>
              <a:t>Build Tools</a:t>
            </a:r>
          </a:p>
          <a:p>
            <a:pPr lvl="1">
              <a:defRPr/>
            </a:pPr>
            <a:r>
              <a:rPr lang="en-US" sz="1600" dirty="0">
                <a:solidFill>
                  <a:schemeClr val="accent1"/>
                </a:solidFill>
              </a:rPr>
              <a:t>Maven</a:t>
            </a:r>
          </a:p>
          <a:p>
            <a:pPr lvl="1">
              <a:defRPr/>
            </a:pPr>
            <a:r>
              <a:rPr lang="en-US" sz="1600" dirty="0">
                <a:solidFill>
                  <a:schemeClr val="accent1"/>
                </a:solidFill>
              </a:rPr>
              <a:t>Ant</a:t>
            </a:r>
          </a:p>
          <a:p>
            <a:pPr>
              <a:defRPr/>
            </a:pPr>
            <a:r>
              <a:rPr lang="en-US" sz="2000" dirty="0"/>
              <a:t>Testing Framework</a:t>
            </a:r>
          </a:p>
          <a:p>
            <a:pPr lvl="1">
              <a:defRPr/>
            </a:pPr>
            <a:r>
              <a:rPr lang="en-US" sz="1600" dirty="0" err="1">
                <a:solidFill>
                  <a:schemeClr val="accent1"/>
                </a:solidFill>
              </a:rPr>
              <a:t>JUnit</a:t>
            </a:r>
            <a:endParaRPr lang="en-US" sz="1600" dirty="0">
              <a:solidFill>
                <a:schemeClr val="accent1"/>
              </a:solidFill>
            </a:endParaRPr>
          </a:p>
          <a:p>
            <a:pPr lvl="1">
              <a:defRPr/>
            </a:pPr>
            <a:r>
              <a:rPr lang="en-US" sz="1600" dirty="0" err="1">
                <a:solidFill>
                  <a:schemeClr val="accent1"/>
                </a:solidFill>
              </a:rPr>
              <a:t>Mockito</a:t>
            </a:r>
            <a:endParaRPr lang="en-US" sz="1600" dirty="0">
              <a:solidFill>
                <a:schemeClr val="accent1"/>
              </a:solidFill>
            </a:endParaRPr>
          </a:p>
          <a:p>
            <a:pPr lvl="1">
              <a:defRPr/>
            </a:pPr>
            <a:r>
              <a:rPr lang="en-US" sz="1600" dirty="0">
                <a:solidFill>
                  <a:schemeClr val="accent1"/>
                </a:solidFill>
              </a:rPr>
              <a:t>Soap/Load UI</a:t>
            </a:r>
          </a:p>
          <a:p>
            <a:pPr>
              <a:defRPr/>
            </a:pPr>
            <a:r>
              <a:rPr lang="en-US" sz="2000" dirty="0"/>
              <a:t>Static Analysis Tools</a:t>
            </a:r>
          </a:p>
          <a:p>
            <a:pPr lvl="1">
              <a:defRPr/>
            </a:pPr>
            <a:r>
              <a:rPr lang="en-US" sz="1600" dirty="0" err="1">
                <a:solidFill>
                  <a:schemeClr val="accent1"/>
                </a:solidFill>
              </a:rPr>
              <a:t>FindBugs</a:t>
            </a:r>
            <a:endParaRPr lang="en-US" sz="1600" dirty="0">
              <a:solidFill>
                <a:schemeClr val="accent1"/>
              </a:solidFill>
            </a:endParaRPr>
          </a:p>
          <a:p>
            <a:pPr lvl="1">
              <a:defRPr/>
            </a:pPr>
            <a:r>
              <a:rPr lang="en-US" sz="1600" dirty="0" err="1">
                <a:solidFill>
                  <a:schemeClr val="accent1"/>
                </a:solidFill>
              </a:rPr>
              <a:t>Cobertura</a:t>
            </a:r>
            <a:endParaRPr lang="en-US" sz="1600" dirty="0">
              <a:solidFill>
                <a:schemeClr val="accent1"/>
              </a:solidFill>
            </a:endParaRPr>
          </a:p>
          <a:p>
            <a:pPr lvl="1">
              <a:defRPr/>
            </a:pPr>
            <a:r>
              <a:rPr lang="en-US" sz="1600" dirty="0" err="1">
                <a:solidFill>
                  <a:schemeClr val="accent1"/>
                </a:solidFill>
              </a:rPr>
              <a:t>CheckStyle</a:t>
            </a:r>
            <a:endParaRPr lang="en-US" sz="1600" dirty="0">
              <a:solidFill>
                <a:schemeClr val="accent1"/>
              </a:solidFill>
            </a:endParaRPr>
          </a:p>
          <a:p>
            <a:pPr>
              <a:defRPr/>
            </a:pPr>
            <a:r>
              <a:rPr lang="en-US" sz="2000" dirty="0"/>
              <a:t>Security Scan Tools</a:t>
            </a:r>
          </a:p>
          <a:p>
            <a:pPr lvl="1">
              <a:defRPr/>
            </a:pPr>
            <a:r>
              <a:rPr lang="en-US" sz="1600" dirty="0">
                <a:solidFill>
                  <a:schemeClr val="accent1"/>
                </a:solidFill>
              </a:rPr>
              <a:t>HP Fortify</a:t>
            </a:r>
          </a:p>
          <a:p>
            <a:pPr lvl="1">
              <a:defRPr/>
            </a:pPr>
            <a:r>
              <a:rPr lang="en-US" sz="1600" dirty="0">
                <a:solidFill>
                  <a:schemeClr val="accent1"/>
                </a:solidFill>
              </a:rPr>
              <a:t>OWASP Dependency Checker</a:t>
            </a:r>
          </a:p>
          <a:p>
            <a:pPr lvl="1">
              <a:defRPr/>
            </a:pPr>
            <a:r>
              <a:rPr lang="en-US" sz="1600" dirty="0">
                <a:solidFill>
                  <a:schemeClr val="accent1"/>
                </a:solidFill>
              </a:rPr>
              <a:t>SonarQube</a:t>
            </a:r>
            <a:endParaRPr lang="en-US" sz="2000" dirty="0">
              <a:solidFill>
                <a:schemeClr val="accent1"/>
              </a:solidFill>
            </a:endParaRPr>
          </a:p>
          <a:p>
            <a:pPr>
              <a:defRPr/>
            </a:pPr>
            <a:r>
              <a:rPr lang="en-US" sz="2000" dirty="0"/>
              <a:t>Workflow/Community Tools</a:t>
            </a:r>
          </a:p>
          <a:p>
            <a:pPr lvl="1">
              <a:defRPr/>
            </a:pPr>
            <a:r>
              <a:rPr lang="en-US" sz="1600" dirty="0" err="1">
                <a:solidFill>
                  <a:schemeClr val="accent1"/>
                </a:solidFill>
              </a:rPr>
              <a:t>Atlassian</a:t>
            </a:r>
            <a:r>
              <a:rPr lang="en-US" sz="1600" dirty="0">
                <a:solidFill>
                  <a:schemeClr val="accent1"/>
                </a:solidFill>
              </a:rPr>
              <a:t> (JIRA/Confluence)</a:t>
            </a:r>
          </a:p>
          <a:p>
            <a:pPr lvl="1">
              <a:defRPr/>
            </a:pPr>
            <a:r>
              <a:rPr lang="en-US" sz="1600" dirty="0" err="1">
                <a:solidFill>
                  <a:schemeClr val="accent1"/>
                </a:solidFill>
              </a:rPr>
              <a:t>Nabble</a:t>
            </a:r>
            <a:endParaRPr lang="en-US" sz="2000" dirty="0">
              <a:solidFill>
                <a:schemeClr val="accent1"/>
              </a:solidFill>
            </a:endParaRPr>
          </a:p>
          <a:p>
            <a:pPr marL="0" lvl="1" indent="0">
              <a:buClr>
                <a:srgbClr val="C10A25"/>
              </a:buClr>
              <a:buNone/>
              <a:defRPr/>
            </a:pPr>
            <a:r>
              <a:rPr lang="en-US" sz="1600" dirty="0"/>
              <a:t>	</a:t>
            </a:r>
          </a:p>
        </p:txBody>
      </p:sp>
      <p:sp>
        <p:nvSpPr>
          <p:cNvPr id="3994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a:spcBef>
                <a:spcPct val="0"/>
              </a:spcBef>
              <a:buClrTx/>
              <a:buFontTx/>
              <a:buNone/>
            </a:pPr>
            <a:fld id="{7BC8382D-32B0-4E21-95C9-C2E805C6DC79}" type="slidenum">
              <a:rPr lang="en-US" altLang="en-US" sz="1100" smtClean="0">
                <a:solidFill>
                  <a:schemeClr val="bg2"/>
                </a:solidFill>
                <a:latin typeface="Arial" charset="0"/>
              </a:rPr>
              <a:pPr>
                <a:spcBef>
                  <a:spcPct val="0"/>
                </a:spcBef>
                <a:buClrTx/>
                <a:buFontTx/>
                <a:buNone/>
              </a:pPr>
              <a:t>12</a:t>
            </a:fld>
            <a:endParaRPr lang="en-US" altLang="en-US" sz="1100">
              <a:solidFill>
                <a:schemeClr val="bg2"/>
              </a:solidFill>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2057400" y="0"/>
            <a:ext cx="6858000" cy="665469"/>
          </a:xfrm>
        </p:spPr>
        <p:txBody>
          <a:bodyPr>
            <a:normAutofit/>
          </a:bodyPr>
          <a:lstStyle/>
          <a:p>
            <a:pPr algn="ctr"/>
            <a:r>
              <a:rPr lang="en-US" dirty="0">
                <a:solidFill>
                  <a:schemeClr val="accent1"/>
                </a:solidFill>
                <a:ea typeface="ＭＳ Ｐゴシック" charset="0"/>
                <a:cs typeface="ＭＳ Ｐゴシック" charset="0"/>
              </a:rPr>
              <a:t>CONNECT is Open Source Software</a:t>
            </a:r>
          </a:p>
        </p:txBody>
      </p:sp>
      <p:sp>
        <p:nvSpPr>
          <p:cNvPr id="34818" name="Content Placeholder 2"/>
          <p:cNvSpPr>
            <a:spLocks noGrp="1"/>
          </p:cNvSpPr>
          <p:nvPr>
            <p:ph idx="4294967295"/>
          </p:nvPr>
        </p:nvSpPr>
        <p:spPr>
          <a:xfrm>
            <a:off x="381000" y="930669"/>
            <a:ext cx="8229600" cy="5124450"/>
          </a:xfrm>
          <a:prstGeom prst="rect">
            <a:avLst/>
          </a:prstGeom>
        </p:spPr>
        <p:txBody>
          <a:bodyPr/>
          <a:lstStyle/>
          <a:p>
            <a:pPr marL="0" indent="0">
              <a:lnSpc>
                <a:spcPct val="120000"/>
              </a:lnSpc>
              <a:spcAft>
                <a:spcPts val="1800"/>
              </a:spcAft>
              <a:buFont typeface="Arial" charset="0"/>
              <a:buNone/>
              <a:defRPr/>
            </a:pPr>
            <a:r>
              <a:rPr lang="en-US" sz="1800" b="1" dirty="0">
                <a:solidFill>
                  <a:srgbClr val="AF1A14"/>
                </a:solidFill>
                <a:latin typeface="Arial" charset="0"/>
                <a:ea typeface="ＭＳ Ｐゴシック" charset="0"/>
                <a:cs typeface="ＭＳ Ｐゴシック" charset="0"/>
              </a:rPr>
              <a:t>CONNECT was </a:t>
            </a:r>
            <a:r>
              <a:rPr lang="en-US" altLang="ja-JP" sz="1800" b="1" dirty="0">
                <a:solidFill>
                  <a:srgbClr val="AF1A14"/>
                </a:solidFill>
                <a:latin typeface="Arial" charset="0"/>
                <a:ea typeface="ＭＳ Ｐゴシック" charset="0"/>
                <a:cs typeface="ＭＳ Ｐゴシック" charset="0"/>
              </a:rPr>
              <a:t>released as open source code to keep costs low and to promote widespread adoption to encourage health information exchange</a:t>
            </a:r>
            <a:r>
              <a:rPr lang="en-US" altLang="ja-JP" sz="1800" dirty="0">
                <a:solidFill>
                  <a:srgbClr val="AF1A14"/>
                </a:solidFill>
                <a:latin typeface="Arial" charset="0"/>
                <a:ea typeface="ＭＳ Ｐゴシック" charset="0"/>
                <a:cs typeface="ＭＳ Ｐゴシック" charset="0"/>
              </a:rPr>
              <a:t> </a:t>
            </a:r>
          </a:p>
          <a:p>
            <a:pPr>
              <a:lnSpc>
                <a:spcPct val="120000"/>
              </a:lnSpc>
              <a:spcAft>
                <a:spcPts val="1800"/>
              </a:spcAft>
              <a:buClr>
                <a:srgbClr val="AF1A14"/>
              </a:buClr>
              <a:defRPr/>
            </a:pPr>
            <a:r>
              <a:rPr lang="en-US" sz="1900" dirty="0">
                <a:solidFill>
                  <a:schemeClr val="accent1"/>
                </a:solidFill>
                <a:latin typeface="Arial" charset="0"/>
                <a:ea typeface="ＭＳ Ｐゴシック" charset="0"/>
                <a:cs typeface="ＭＳ Ｐゴシック" charset="0"/>
              </a:rPr>
              <a:t>Open source license (Modified BSD – BSD-3)</a:t>
            </a:r>
          </a:p>
          <a:p>
            <a:pPr>
              <a:lnSpc>
                <a:spcPct val="120000"/>
              </a:lnSpc>
              <a:spcAft>
                <a:spcPts val="1800"/>
              </a:spcAft>
              <a:buClr>
                <a:srgbClr val="AF1A14"/>
              </a:buClr>
              <a:defRPr/>
            </a:pPr>
            <a:r>
              <a:rPr lang="en-US" sz="1900" dirty="0">
                <a:solidFill>
                  <a:schemeClr val="accent1"/>
                </a:solidFill>
                <a:latin typeface="Arial" charset="0"/>
                <a:ea typeface="ＭＳ Ｐゴシック" charset="0"/>
                <a:cs typeface="ＭＳ Ｐゴシック" charset="0"/>
              </a:rPr>
              <a:t>Use of open source tools to promote                                                accelerated development</a:t>
            </a:r>
          </a:p>
          <a:p>
            <a:pPr>
              <a:lnSpc>
                <a:spcPct val="120000"/>
              </a:lnSpc>
              <a:spcAft>
                <a:spcPts val="1800"/>
              </a:spcAft>
              <a:buClr>
                <a:srgbClr val="AF1A14"/>
              </a:buClr>
              <a:defRPr/>
            </a:pPr>
            <a:r>
              <a:rPr lang="en-US" sz="1900" dirty="0">
                <a:solidFill>
                  <a:schemeClr val="accent1"/>
                </a:solidFill>
                <a:latin typeface="Arial" charset="0"/>
                <a:ea typeface="ＭＳ Ｐゴシック" charset="0"/>
                <a:cs typeface="ＭＳ Ｐゴシック" charset="0"/>
              </a:rPr>
              <a:t>Open source community contributes in multiple </a:t>
            </a:r>
            <a:br>
              <a:rPr lang="en-US" sz="1900" dirty="0">
                <a:solidFill>
                  <a:schemeClr val="accent1"/>
                </a:solidFill>
                <a:latin typeface="Arial" charset="0"/>
                <a:ea typeface="ＭＳ Ｐゴシック" charset="0"/>
                <a:cs typeface="ＭＳ Ｐゴシック" charset="0"/>
              </a:rPr>
            </a:br>
            <a:r>
              <a:rPr lang="en-US" sz="1900" dirty="0">
                <a:solidFill>
                  <a:schemeClr val="accent1"/>
                </a:solidFill>
                <a:latin typeface="Arial" charset="0"/>
                <a:ea typeface="ＭＳ Ｐゴシック" charset="0"/>
                <a:cs typeface="ＭＳ Ｐゴシック" charset="0"/>
              </a:rPr>
              <a:t>ways (development, documentation, testing)</a:t>
            </a:r>
          </a:p>
          <a:p>
            <a:pPr>
              <a:lnSpc>
                <a:spcPct val="120000"/>
              </a:lnSpc>
              <a:spcAft>
                <a:spcPts val="1800"/>
              </a:spcAft>
              <a:buClr>
                <a:srgbClr val="AF1A14"/>
              </a:buClr>
              <a:defRPr/>
            </a:pPr>
            <a:r>
              <a:rPr lang="en-US" sz="1900" dirty="0">
                <a:solidFill>
                  <a:schemeClr val="accent1"/>
                </a:solidFill>
                <a:latin typeface="Arial" charset="0"/>
                <a:ea typeface="ＭＳ Ｐゴシック" charset="0"/>
                <a:cs typeface="ＭＳ Ｐゴシック" charset="0"/>
              </a:rPr>
              <a:t>ONC/FHA-sponsored product management,</a:t>
            </a:r>
            <a:br>
              <a:rPr lang="en-US" sz="1900" dirty="0">
                <a:solidFill>
                  <a:schemeClr val="accent1"/>
                </a:solidFill>
                <a:latin typeface="Arial" charset="0"/>
                <a:ea typeface="ＭＳ Ｐゴシック" charset="0"/>
                <a:cs typeface="ＭＳ Ｐゴシック" charset="0"/>
              </a:rPr>
            </a:br>
            <a:r>
              <a:rPr lang="en-US" sz="1900" dirty="0">
                <a:solidFill>
                  <a:schemeClr val="accent1"/>
                </a:solidFill>
                <a:latin typeface="Arial" charset="0"/>
                <a:ea typeface="ＭＳ Ｐゴシック" charset="0"/>
                <a:cs typeface="ＭＳ Ｐゴシック" charset="0"/>
              </a:rPr>
              <a:t>curation, development </a:t>
            </a:r>
          </a:p>
          <a:p>
            <a:pPr marL="0" indent="0">
              <a:lnSpc>
                <a:spcPct val="120000"/>
              </a:lnSpc>
              <a:spcAft>
                <a:spcPts val="1800"/>
              </a:spcAft>
              <a:buClr>
                <a:srgbClr val="AF1A14"/>
              </a:buClr>
              <a:buNone/>
              <a:defRPr/>
            </a:pPr>
            <a:endParaRPr lang="en-US" sz="1900" dirty="0">
              <a:solidFill>
                <a:srgbClr val="2B2187"/>
              </a:solidFill>
              <a:latin typeface="Arial" charset="0"/>
              <a:ea typeface="ＭＳ Ｐゴシック" charset="0"/>
              <a:cs typeface="ＭＳ Ｐゴシック" charset="0"/>
            </a:endParaRPr>
          </a:p>
          <a:p>
            <a:pPr marL="0" indent="0">
              <a:lnSpc>
                <a:spcPct val="120000"/>
              </a:lnSpc>
              <a:spcAft>
                <a:spcPts val="1800"/>
              </a:spcAft>
              <a:defRPr/>
            </a:pPr>
            <a:endParaRPr lang="en-US" sz="800" dirty="0">
              <a:solidFill>
                <a:srgbClr val="595959"/>
              </a:solidFill>
              <a:latin typeface="Arial" charset="0"/>
              <a:ea typeface="ＭＳ Ｐゴシック" charset="0"/>
              <a:cs typeface="ＭＳ Ｐゴシック" charset="0"/>
            </a:endParaRPr>
          </a:p>
        </p:txBody>
      </p:sp>
      <p:sp>
        <p:nvSpPr>
          <p:cNvPr id="7" name="Rectangle 6"/>
          <p:cNvSpPr/>
          <p:nvPr/>
        </p:nvSpPr>
        <p:spPr>
          <a:xfrm>
            <a:off x="5334000" y="5972175"/>
            <a:ext cx="152400" cy="200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Rectangle 1"/>
          <p:cNvSpPr/>
          <p:nvPr/>
        </p:nvSpPr>
        <p:spPr>
          <a:xfrm>
            <a:off x="5638800" y="6072188"/>
            <a:ext cx="228600" cy="1238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Slide Number Placeholder 7"/>
          <p:cNvSpPr>
            <a:spLocks noGrp="1" noChangeArrowheads="1"/>
          </p:cNvSpPr>
          <p:nvPr>
            <p:ph type="sldNum" sz="quarter" idx="4294967295"/>
          </p:nvPr>
        </p:nvSpPr>
        <p:spPr>
          <a:xfrm>
            <a:off x="4459560" y="6398011"/>
            <a:ext cx="368920" cy="236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5050E26-C8D9-4183-AFE3-90628F1E0DB1}" type="slidenum">
              <a:rPr lang="en-US" sz="1100" smtClean="0"/>
              <a:pPr eaLnBrk="1" hangingPunct="1"/>
              <a:t>13</a:t>
            </a:fld>
            <a:endParaRPr lang="en-US" sz="1100" dirty="0"/>
          </a:p>
        </p:txBody>
      </p:sp>
      <p:sp>
        <p:nvSpPr>
          <p:cNvPr id="9" name="Rectangle 8"/>
          <p:cNvSpPr/>
          <p:nvPr/>
        </p:nvSpPr>
        <p:spPr bwMode="gray">
          <a:xfrm>
            <a:off x="5753100" y="6150927"/>
            <a:ext cx="519380" cy="138989"/>
          </a:xfrm>
          <a:prstGeom prst="rect">
            <a:avLst/>
          </a:prstGeom>
          <a:solidFill>
            <a:schemeClr val="bg1"/>
          </a:solidFill>
          <a:ln w="9525" algn="ctr">
            <a:noFill/>
            <a:miter lim="800000"/>
            <a:headEnd/>
            <a:tailEnd/>
          </a:ln>
          <a:effectLst/>
        </p:spPr>
        <p:txBody>
          <a:bodyPr lIns="63500" tIns="0" rIns="64800" bIns="0" rtlCol="0" anchor="ctr"/>
          <a:lstStyle/>
          <a:p>
            <a:pPr algn="ctr">
              <a:spcBef>
                <a:spcPct val="0"/>
              </a:spcBef>
              <a:buClrTx/>
              <a:buSzPct val="90000"/>
            </a:pPr>
            <a:endParaRPr lang="en-US" sz="1600" b="1" dirty="0">
              <a:solidFill>
                <a:schemeClr val="bg1"/>
              </a:solidFill>
              <a:cs typeface="Arial" pitchFamily="34" charset="0"/>
            </a:endParaRPr>
          </a:p>
        </p:txBody>
      </p:sp>
      <p:pic>
        <p:nvPicPr>
          <p:cNvPr id="11266" name="Picture 2" descr="Image result for pictures open source softw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624502"/>
            <a:ext cx="3183444" cy="1959043"/>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3"/>
          <p:cNvSpPr txBox="1">
            <a:spLocks/>
          </p:cNvSpPr>
          <p:nvPr/>
        </p:nvSpPr>
        <p:spPr bwMode="auto">
          <a:xfrm>
            <a:off x="8318500" y="6248400"/>
            <a:ext cx="596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algn="r" eaLnBrk="1" hangingPunct="1">
              <a:spcBef>
                <a:spcPct val="0"/>
              </a:spcBef>
              <a:buClrTx/>
              <a:buFontTx/>
              <a:buNone/>
            </a:pPr>
            <a:fld id="{E17282AB-9B65-4E9B-9F48-E55B84FC3015}" type="slidenum">
              <a:rPr lang="en-US" altLang="en-US" sz="900">
                <a:solidFill>
                  <a:srgbClr val="262626"/>
                </a:solidFill>
                <a:latin typeface="Arial" charset="0"/>
              </a:rPr>
              <a:pPr algn="r" eaLnBrk="1" hangingPunct="1">
                <a:spcBef>
                  <a:spcPct val="0"/>
                </a:spcBef>
                <a:buClrTx/>
                <a:buFontTx/>
                <a:buNone/>
              </a:pPr>
              <a:t>13</a:t>
            </a:fld>
            <a:endParaRPr lang="en-US" altLang="en-US" sz="900" dirty="0">
              <a:solidFill>
                <a:srgbClr val="262626"/>
              </a:solidFill>
              <a:latin typeface="Arial" charset="0"/>
            </a:endParaRPr>
          </a:p>
        </p:txBody>
      </p:sp>
    </p:spTree>
    <p:extLst>
      <p:ext uri="{BB962C8B-B14F-4D97-AF65-F5344CB8AC3E}">
        <p14:creationId xmlns:p14="http://schemas.microsoft.com/office/powerpoint/2010/main" val="18181600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0" y="1219200"/>
            <a:ext cx="9144000" cy="5065765"/>
          </a:xfrm>
          <a:prstGeom prst="rect">
            <a:avLst/>
          </a:prstGeom>
          <a:gradFill>
            <a:gsLst>
              <a:gs pos="0">
                <a:srgbClr val="EDF3F9"/>
              </a:gs>
              <a:gs pos="100000">
                <a:srgbClr val="CEDEED"/>
              </a:gs>
            </a:gsLst>
            <a:lin ang="162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Round Same Side Corner Rectangle 8"/>
          <p:cNvSpPr/>
          <p:nvPr/>
        </p:nvSpPr>
        <p:spPr bwMode="auto">
          <a:xfrm>
            <a:off x="2339867" y="1499664"/>
            <a:ext cx="2168525" cy="4283925"/>
          </a:xfrm>
          <a:prstGeom prst="round2SameRect">
            <a:avLst>
              <a:gd name="adj1" fmla="val 8731"/>
              <a:gd name="adj2" fmla="val 0"/>
            </a:avLst>
          </a:prstGeom>
          <a:solidFill>
            <a:srgbClr val="FFFFFF"/>
          </a:solidFill>
          <a:ln w="22225" cap="flat" cmpd="sng" algn="ctr">
            <a:solidFill>
              <a:srgbClr val="00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 name="Round Same Side Corner Rectangle 7"/>
          <p:cNvSpPr/>
          <p:nvPr/>
        </p:nvSpPr>
        <p:spPr bwMode="auto">
          <a:xfrm>
            <a:off x="67581" y="1468078"/>
            <a:ext cx="2167128" cy="4315511"/>
          </a:xfrm>
          <a:prstGeom prst="round2SameRect">
            <a:avLst>
              <a:gd name="adj1" fmla="val 8731"/>
              <a:gd name="adj2" fmla="val 0"/>
            </a:avLst>
          </a:prstGeom>
          <a:solidFill>
            <a:srgbClr val="FFFFFF"/>
          </a:solidFill>
          <a:ln w="22225" cap="flat" cmpd="sng" algn="ctr">
            <a:solidFill>
              <a:srgbClr val="00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 name="Title 1"/>
          <p:cNvSpPr>
            <a:spLocks noGrp="1"/>
          </p:cNvSpPr>
          <p:nvPr>
            <p:ph type="title"/>
          </p:nvPr>
        </p:nvSpPr>
        <p:spPr>
          <a:xfrm>
            <a:off x="2590800" y="0"/>
            <a:ext cx="6019800" cy="920750"/>
          </a:xfrm>
        </p:spPr>
        <p:txBody>
          <a:bodyPr>
            <a:normAutofit fontScale="90000"/>
          </a:bodyPr>
          <a:lstStyle/>
          <a:p>
            <a:pPr algn="l"/>
            <a:br>
              <a:rPr lang="en-US" sz="3100" dirty="0"/>
            </a:br>
            <a:r>
              <a:rPr lang="en-US" sz="3100" dirty="0">
                <a:solidFill>
                  <a:schemeClr val="accent1"/>
                </a:solidFill>
              </a:rPr>
              <a:t>Tools for Sharing and Coordinating with the CONNECT Community</a:t>
            </a:r>
            <a:br>
              <a:rPr lang="en-US" dirty="0"/>
            </a:br>
            <a:endParaRPr lang="en-US" dirty="0"/>
          </a:p>
        </p:txBody>
      </p:sp>
      <p:sp>
        <p:nvSpPr>
          <p:cNvPr id="7" name="Content Placeholder 6"/>
          <p:cNvSpPr>
            <a:spLocks noGrp="1"/>
          </p:cNvSpPr>
          <p:nvPr>
            <p:ph idx="4294967295"/>
          </p:nvPr>
        </p:nvSpPr>
        <p:spPr>
          <a:xfrm>
            <a:off x="83483" y="2928715"/>
            <a:ext cx="2167128" cy="2546358"/>
          </a:xfrm>
          <a:prstGeom prst="rect">
            <a:avLst/>
          </a:prstGeom>
        </p:spPr>
        <p:txBody>
          <a:bodyPr/>
          <a:lstStyle/>
          <a:p>
            <a:pPr marL="0" indent="0" algn="ctr">
              <a:spcBef>
                <a:spcPts val="0"/>
              </a:spcBef>
              <a:spcAft>
                <a:spcPts val="600"/>
              </a:spcAft>
              <a:buNone/>
            </a:pPr>
            <a:r>
              <a:rPr lang="en-US" sz="2400" dirty="0">
                <a:solidFill>
                  <a:srgbClr val="00529B"/>
                </a:solidFill>
              </a:rPr>
              <a:t>CONNECT Forum  </a:t>
            </a:r>
          </a:p>
          <a:p>
            <a:pPr>
              <a:spcBef>
                <a:spcPts val="0"/>
              </a:spcBef>
              <a:spcAft>
                <a:spcPts val="600"/>
              </a:spcAft>
            </a:pPr>
            <a:r>
              <a:rPr lang="en-US" sz="1800" dirty="0"/>
              <a:t>Support and Guidance</a:t>
            </a:r>
          </a:p>
          <a:p>
            <a:pPr>
              <a:spcBef>
                <a:spcPts val="0"/>
              </a:spcBef>
              <a:spcAft>
                <a:spcPts val="600"/>
              </a:spcAft>
            </a:pPr>
            <a:r>
              <a:rPr lang="en-US" sz="1800" dirty="0"/>
              <a:t>Sharing of Ideas  </a:t>
            </a:r>
            <a:endParaRPr lang="en-US" sz="2400" dirty="0">
              <a:solidFill>
                <a:srgbClr val="00529B"/>
              </a:solidFill>
            </a:endParaRPr>
          </a:p>
          <a:p>
            <a:pPr marL="0" indent="0" algn="ctr">
              <a:spcAft>
                <a:spcPts val="1800"/>
              </a:spcAft>
              <a:buNone/>
            </a:pPr>
            <a:endParaRPr lang="en-US" sz="1500" b="0" dirty="0">
              <a:solidFill>
                <a:srgbClr val="00529B"/>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544" y="1621807"/>
            <a:ext cx="1721005" cy="114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ound Same Side Corner Rectangle 14"/>
          <p:cNvSpPr/>
          <p:nvPr/>
        </p:nvSpPr>
        <p:spPr bwMode="auto">
          <a:xfrm>
            <a:off x="4623075" y="1480265"/>
            <a:ext cx="2167128" cy="4319227"/>
          </a:xfrm>
          <a:prstGeom prst="round2SameRect">
            <a:avLst>
              <a:gd name="adj1" fmla="val 8731"/>
              <a:gd name="adj2" fmla="val 0"/>
            </a:avLst>
          </a:prstGeom>
          <a:solidFill>
            <a:srgbClr val="FFFFFF"/>
          </a:solidFill>
          <a:ln w="22225" cap="flat" cmpd="sng" algn="ctr">
            <a:solidFill>
              <a:srgbClr val="00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8" name="Round Same Side Corner Rectangle 17"/>
          <p:cNvSpPr/>
          <p:nvPr/>
        </p:nvSpPr>
        <p:spPr bwMode="auto">
          <a:xfrm>
            <a:off x="6904181" y="1464364"/>
            <a:ext cx="2167128" cy="4319226"/>
          </a:xfrm>
          <a:prstGeom prst="round2SameRect">
            <a:avLst>
              <a:gd name="adj1" fmla="val 8731"/>
              <a:gd name="adj2" fmla="val 0"/>
            </a:avLst>
          </a:prstGeom>
          <a:solidFill>
            <a:srgbClr val="FFFFFF"/>
          </a:solidFill>
          <a:ln w="22225" cap="flat" cmpd="sng" algn="ctr">
            <a:solidFill>
              <a:srgbClr val="00529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21" name="Content Placeholder 6"/>
          <p:cNvSpPr>
            <a:spLocks noGrp="1"/>
          </p:cNvSpPr>
          <p:nvPr>
            <p:ph idx="4294967295"/>
          </p:nvPr>
        </p:nvSpPr>
        <p:spPr>
          <a:xfrm>
            <a:off x="2410328" y="2925001"/>
            <a:ext cx="2161672" cy="2546358"/>
          </a:xfrm>
          <a:prstGeom prst="rect">
            <a:avLst/>
          </a:prstGeom>
        </p:spPr>
        <p:txBody>
          <a:bodyPr/>
          <a:lstStyle/>
          <a:p>
            <a:pPr marL="0" indent="0" algn="ctr">
              <a:spcBef>
                <a:spcPts val="0"/>
              </a:spcBef>
              <a:spcAft>
                <a:spcPts val="600"/>
              </a:spcAft>
              <a:buNone/>
            </a:pPr>
            <a:r>
              <a:rPr lang="en-US" sz="2400" dirty="0">
                <a:solidFill>
                  <a:srgbClr val="00529B"/>
                </a:solidFill>
              </a:rPr>
              <a:t>JIRA Ticketing   </a:t>
            </a:r>
          </a:p>
          <a:p>
            <a:pPr>
              <a:spcBef>
                <a:spcPts val="0"/>
              </a:spcBef>
              <a:spcAft>
                <a:spcPts val="600"/>
              </a:spcAft>
            </a:pPr>
            <a:r>
              <a:rPr lang="en-US" sz="1800" dirty="0"/>
              <a:t>Make Requests</a:t>
            </a:r>
          </a:p>
          <a:p>
            <a:pPr>
              <a:spcBef>
                <a:spcPts val="0"/>
              </a:spcBef>
              <a:spcAft>
                <a:spcPts val="600"/>
              </a:spcAft>
            </a:pPr>
            <a:r>
              <a:rPr lang="en-US" sz="1800" dirty="0"/>
              <a:t>Track Work</a:t>
            </a:r>
          </a:p>
          <a:p>
            <a:pPr>
              <a:spcBef>
                <a:spcPts val="0"/>
              </a:spcBef>
              <a:spcAft>
                <a:spcPts val="600"/>
              </a:spcAft>
            </a:pPr>
            <a:r>
              <a:rPr lang="en-US" sz="1800" dirty="0"/>
              <a:t>Capture Requirements</a:t>
            </a:r>
          </a:p>
          <a:p>
            <a:pPr>
              <a:spcBef>
                <a:spcPts val="0"/>
              </a:spcBef>
              <a:spcAft>
                <a:spcPts val="600"/>
              </a:spcAft>
            </a:pPr>
            <a:r>
              <a:rPr lang="en-US" sz="1800" dirty="0"/>
              <a:t>Prioritization</a:t>
            </a:r>
            <a:endParaRPr lang="en-US" sz="2400" dirty="0"/>
          </a:p>
          <a:p>
            <a:pPr marL="0" indent="0" algn="ctr">
              <a:spcAft>
                <a:spcPts val="1800"/>
              </a:spcAft>
              <a:buNone/>
            </a:pPr>
            <a:endParaRPr lang="en-US" sz="1500" b="0" dirty="0">
              <a:solidFill>
                <a:srgbClr val="00529B"/>
              </a:solidFill>
            </a:endParaRPr>
          </a:p>
        </p:txBody>
      </p:sp>
      <p:pic>
        <p:nvPicPr>
          <p:cNvPr id="1028" name="Picture 4" descr="JIRA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7342" y="1854336"/>
            <a:ext cx="1342873" cy="6411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3.gstatic.com/images?q=tbn:ANd9GcQ4L_2lh4OznKq42BdVpqu-SdqV8mIEtg_QHWndeoGwWLgrI90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2539" y="1588356"/>
            <a:ext cx="2047429" cy="1283564"/>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6"/>
          <p:cNvSpPr>
            <a:spLocks noGrp="1"/>
          </p:cNvSpPr>
          <p:nvPr>
            <p:ph idx="4294967295"/>
          </p:nvPr>
        </p:nvSpPr>
        <p:spPr>
          <a:xfrm>
            <a:off x="4651679" y="2925001"/>
            <a:ext cx="2167128" cy="2546358"/>
          </a:xfrm>
          <a:prstGeom prst="rect">
            <a:avLst/>
          </a:prstGeom>
        </p:spPr>
        <p:txBody>
          <a:bodyPr/>
          <a:lstStyle/>
          <a:p>
            <a:pPr marL="0" indent="0" algn="ctr">
              <a:spcBef>
                <a:spcPts val="0"/>
              </a:spcBef>
              <a:spcAft>
                <a:spcPts val="600"/>
              </a:spcAft>
              <a:buNone/>
            </a:pPr>
            <a:r>
              <a:rPr lang="en-US" sz="2400" dirty="0">
                <a:solidFill>
                  <a:srgbClr val="00529B"/>
                </a:solidFill>
              </a:rPr>
              <a:t>CONNECT Wiki  </a:t>
            </a:r>
          </a:p>
          <a:p>
            <a:pPr>
              <a:spcBef>
                <a:spcPts val="0"/>
              </a:spcBef>
              <a:spcAft>
                <a:spcPts val="600"/>
              </a:spcAft>
            </a:pPr>
            <a:r>
              <a:rPr lang="en-US" sz="1800" dirty="0"/>
              <a:t>Documentation</a:t>
            </a:r>
          </a:p>
          <a:p>
            <a:pPr>
              <a:spcBef>
                <a:spcPts val="0"/>
              </a:spcBef>
              <a:spcAft>
                <a:spcPts val="600"/>
              </a:spcAft>
            </a:pPr>
            <a:r>
              <a:rPr lang="en-US" sz="1800" dirty="0"/>
              <a:t>Knowledge Repository</a:t>
            </a:r>
          </a:p>
          <a:p>
            <a:pPr>
              <a:spcBef>
                <a:spcPts val="0"/>
              </a:spcBef>
              <a:spcAft>
                <a:spcPts val="600"/>
              </a:spcAft>
            </a:pPr>
            <a:r>
              <a:rPr lang="en-US" sz="1800" dirty="0"/>
              <a:t>Outreach</a:t>
            </a:r>
          </a:p>
          <a:p>
            <a:pPr>
              <a:spcBef>
                <a:spcPts val="0"/>
              </a:spcBef>
              <a:spcAft>
                <a:spcPts val="600"/>
              </a:spcAft>
            </a:pPr>
            <a:r>
              <a:rPr lang="en-US" sz="1800" dirty="0"/>
              <a:t>Release Information</a:t>
            </a:r>
            <a:endParaRPr lang="en-US" sz="2400" dirty="0"/>
          </a:p>
          <a:p>
            <a:pPr marL="0" indent="0" algn="ctr">
              <a:spcAft>
                <a:spcPts val="1800"/>
              </a:spcAft>
              <a:buNone/>
            </a:pPr>
            <a:endParaRPr lang="en-US" sz="1500" b="0" dirty="0">
              <a:solidFill>
                <a:srgbClr val="00529B"/>
              </a:solidFill>
            </a:endParaRPr>
          </a:p>
        </p:txBody>
      </p:sp>
      <p:pic>
        <p:nvPicPr>
          <p:cNvPr id="25" name="Picture 6" descr="github-logo.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95730" y="1702717"/>
            <a:ext cx="1969850" cy="78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Content Placeholder 6"/>
          <p:cNvSpPr>
            <a:spLocks noGrp="1"/>
          </p:cNvSpPr>
          <p:nvPr>
            <p:ph idx="4294967295"/>
          </p:nvPr>
        </p:nvSpPr>
        <p:spPr>
          <a:xfrm>
            <a:off x="6911618" y="2932438"/>
            <a:ext cx="2167128" cy="2546358"/>
          </a:xfrm>
          <a:prstGeom prst="rect">
            <a:avLst/>
          </a:prstGeom>
        </p:spPr>
        <p:txBody>
          <a:bodyPr/>
          <a:lstStyle/>
          <a:p>
            <a:pPr marL="0" indent="0" algn="ctr">
              <a:spcBef>
                <a:spcPts val="0"/>
              </a:spcBef>
              <a:spcAft>
                <a:spcPts val="600"/>
              </a:spcAft>
              <a:buNone/>
            </a:pPr>
            <a:r>
              <a:rPr lang="en-US" sz="2400" dirty="0" err="1">
                <a:solidFill>
                  <a:srgbClr val="00529B"/>
                </a:solidFill>
              </a:rPr>
              <a:t>GitHub</a:t>
            </a:r>
            <a:endParaRPr lang="en-US" sz="2400" dirty="0">
              <a:solidFill>
                <a:srgbClr val="00529B"/>
              </a:solidFill>
            </a:endParaRPr>
          </a:p>
          <a:p>
            <a:pPr>
              <a:spcBef>
                <a:spcPts val="0"/>
              </a:spcBef>
              <a:spcAft>
                <a:spcPts val="600"/>
              </a:spcAft>
            </a:pPr>
            <a:r>
              <a:rPr lang="en-US" sz="1800" dirty="0"/>
              <a:t>Open Source Code Hosting</a:t>
            </a:r>
          </a:p>
          <a:p>
            <a:pPr>
              <a:spcBef>
                <a:spcPts val="0"/>
              </a:spcBef>
              <a:spcAft>
                <a:spcPts val="600"/>
              </a:spcAft>
            </a:pPr>
            <a:r>
              <a:rPr lang="en-US" sz="1800" dirty="0"/>
              <a:t>Code Reviews</a:t>
            </a:r>
          </a:p>
          <a:p>
            <a:pPr>
              <a:spcBef>
                <a:spcPts val="0"/>
              </a:spcBef>
              <a:spcAft>
                <a:spcPts val="600"/>
              </a:spcAft>
            </a:pPr>
            <a:r>
              <a:rPr lang="en-US" sz="1800" dirty="0"/>
              <a:t>Documentation</a:t>
            </a:r>
          </a:p>
          <a:p>
            <a:pPr>
              <a:spcBef>
                <a:spcPts val="0"/>
              </a:spcBef>
              <a:spcAft>
                <a:spcPts val="600"/>
              </a:spcAft>
            </a:pPr>
            <a:r>
              <a:rPr lang="en-US" sz="1800" dirty="0"/>
              <a:t>Collaboration/ Contribution</a:t>
            </a:r>
            <a:endParaRPr lang="en-US" sz="2400" dirty="0"/>
          </a:p>
          <a:p>
            <a:pPr marL="0" indent="0" algn="ctr">
              <a:spcAft>
                <a:spcPts val="1800"/>
              </a:spcAft>
              <a:buNone/>
            </a:pPr>
            <a:endParaRPr lang="en-US" sz="1500" b="0" dirty="0">
              <a:solidFill>
                <a:srgbClr val="00529B"/>
              </a:solidFill>
            </a:endParaRPr>
          </a:p>
        </p:txBody>
      </p:sp>
      <p:sp>
        <p:nvSpPr>
          <p:cNvPr id="19" name="Slide Number Placeholder 3"/>
          <p:cNvSpPr txBox="1">
            <a:spLocks/>
          </p:cNvSpPr>
          <p:nvPr/>
        </p:nvSpPr>
        <p:spPr bwMode="auto">
          <a:xfrm>
            <a:off x="8318500" y="6264275"/>
            <a:ext cx="596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algn="r" eaLnBrk="1" hangingPunct="1">
              <a:spcBef>
                <a:spcPct val="0"/>
              </a:spcBef>
              <a:buClrTx/>
              <a:buFontTx/>
              <a:buNone/>
            </a:pPr>
            <a:fld id="{E17282AB-9B65-4E9B-9F48-E55B84FC3015}" type="slidenum">
              <a:rPr lang="en-US" altLang="en-US" sz="900">
                <a:solidFill>
                  <a:srgbClr val="262626"/>
                </a:solidFill>
                <a:latin typeface="Arial" charset="0"/>
              </a:rPr>
              <a:pPr algn="r" eaLnBrk="1" hangingPunct="1">
                <a:spcBef>
                  <a:spcPct val="0"/>
                </a:spcBef>
                <a:buClrTx/>
                <a:buFontTx/>
                <a:buNone/>
              </a:pPr>
              <a:t>14</a:t>
            </a:fld>
            <a:endParaRPr lang="en-US" altLang="en-US" sz="900" dirty="0">
              <a:solidFill>
                <a:srgbClr val="262626"/>
              </a:solidFill>
              <a:latin typeface="Arial" charset="0"/>
            </a:endParaRPr>
          </a:p>
        </p:txBody>
      </p:sp>
    </p:spTree>
    <p:extLst>
      <p:ext uri="{BB962C8B-B14F-4D97-AF65-F5344CB8AC3E}">
        <p14:creationId xmlns:p14="http://schemas.microsoft.com/office/powerpoint/2010/main" val="2655491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5"/>
          <p:cNvSpPr>
            <a:spLocks noGrp="1"/>
          </p:cNvSpPr>
          <p:nvPr>
            <p:ph type="title"/>
          </p:nvPr>
        </p:nvSpPr>
        <p:spPr>
          <a:xfrm>
            <a:off x="2786063" y="0"/>
            <a:ext cx="6053137" cy="687388"/>
          </a:xfrm>
        </p:spPr>
        <p:txBody>
          <a:bodyPr/>
          <a:lstStyle/>
          <a:p>
            <a:pPr>
              <a:defRPr/>
            </a:pPr>
            <a:r>
              <a:rPr lang="en-US" altLang="en-US" dirty="0">
                <a:solidFill>
                  <a:schemeClr val="accent1"/>
                </a:solidFill>
                <a:latin typeface="Baskerville Old Face" pitchFamily="18" charset="0"/>
                <a:ea typeface="ＭＳ Ｐゴシック" pitchFamily="34" charset="-128"/>
              </a:rPr>
              <a:t>CONNECT Capabilities  </a:t>
            </a:r>
          </a:p>
        </p:txBody>
      </p:sp>
      <p:sp>
        <p:nvSpPr>
          <p:cNvPr id="9219" name="Content Placeholder 6"/>
          <p:cNvSpPr>
            <a:spLocks noGrp="1"/>
          </p:cNvSpPr>
          <p:nvPr>
            <p:ph idx="4294967295"/>
          </p:nvPr>
        </p:nvSpPr>
        <p:spPr>
          <a:xfrm>
            <a:off x="838200" y="762000"/>
            <a:ext cx="7696200" cy="5486399"/>
          </a:xfrm>
        </p:spPr>
        <p:txBody>
          <a:bodyPr/>
          <a:lstStyle/>
          <a:p>
            <a:pPr marL="0" indent="0">
              <a:spcAft>
                <a:spcPts val="1200"/>
              </a:spcAft>
              <a:buFontTx/>
              <a:buNone/>
              <a:defRPr/>
            </a:pPr>
            <a:r>
              <a:rPr lang="en-US" altLang="en-US" sz="2000" dirty="0">
                <a:latin typeface="Microsoft Sans Serif" pitchFamily="34" charset="0"/>
                <a:cs typeface="Microsoft Sans Serif" pitchFamily="34" charset="0"/>
              </a:rPr>
              <a:t>CONNECT Capabilities Summarized Overview</a:t>
            </a:r>
            <a:endParaRPr lang="en-US" altLang="en-US" sz="2000" b="1" dirty="0">
              <a:latin typeface="Microsoft Sans Serif" pitchFamily="34" charset="0"/>
              <a:cs typeface="Microsoft Sans Serif" pitchFamily="34" charset="0"/>
            </a:endParaRPr>
          </a:p>
          <a:p>
            <a:pPr lvl="1">
              <a:buClr>
                <a:srgbClr val="C00000"/>
              </a:buClr>
              <a:buFont typeface="Arial" pitchFamily="34" charset="0"/>
              <a:buChar char="•"/>
              <a:defRPr/>
            </a:pPr>
            <a:r>
              <a:rPr lang="en-US" altLang="en-US" sz="1200" dirty="0">
                <a:solidFill>
                  <a:schemeClr val="accent1"/>
                </a:solidFill>
                <a:latin typeface="Microsoft Sans Serif" pitchFamily="34" charset="0"/>
                <a:cs typeface="Microsoft Sans Serif" pitchFamily="34" charset="0"/>
              </a:rPr>
              <a:t>Supported Specifications: </a:t>
            </a:r>
            <a:endParaRPr lang="en-US" altLang="en-US" sz="1200" b="1" dirty="0">
              <a:solidFill>
                <a:schemeClr val="accent1"/>
              </a:solidFill>
              <a:latin typeface="Microsoft Sans Serif" pitchFamily="34" charset="0"/>
              <a:cs typeface="Microsoft Sans Serif" pitchFamily="34" charset="0"/>
            </a:endParaRPr>
          </a:p>
          <a:p>
            <a:pPr marL="914400" lvl="1" indent="-280988">
              <a:defRPr/>
            </a:pPr>
            <a:r>
              <a:rPr lang="fr-FR" altLang="en-US" sz="1200" dirty="0">
                <a:solidFill>
                  <a:schemeClr val="accent1"/>
                </a:solidFill>
                <a:latin typeface="Microsoft Sans Serif" pitchFamily="34" charset="0"/>
                <a:cs typeface="Microsoft Sans Serif" pitchFamily="34" charset="0"/>
              </a:rPr>
              <a:t>NwHIN  (Patient </a:t>
            </a:r>
            <a:r>
              <a:rPr lang="fr-FR" altLang="en-US" sz="1200" dirty="0" err="1">
                <a:solidFill>
                  <a:schemeClr val="accent1"/>
                </a:solidFill>
                <a:latin typeface="Microsoft Sans Serif" pitchFamily="34" charset="0"/>
                <a:cs typeface="Microsoft Sans Serif" pitchFamily="34" charset="0"/>
              </a:rPr>
              <a:t>Discovery</a:t>
            </a:r>
            <a:r>
              <a:rPr lang="fr-FR" altLang="en-US" sz="1200" dirty="0">
                <a:solidFill>
                  <a:schemeClr val="accent1"/>
                </a:solidFill>
                <a:latin typeface="Microsoft Sans Serif" pitchFamily="34" charset="0"/>
                <a:cs typeface="Microsoft Sans Serif" pitchFamily="34" charset="0"/>
              </a:rPr>
              <a:t>, </a:t>
            </a:r>
            <a:r>
              <a:rPr lang="fr-FR" altLang="en-US" sz="1200" dirty="0" err="1">
                <a:solidFill>
                  <a:schemeClr val="accent1"/>
                </a:solidFill>
                <a:latin typeface="Microsoft Sans Serif" pitchFamily="34" charset="0"/>
                <a:cs typeface="Microsoft Sans Serif" pitchFamily="34" charset="0"/>
              </a:rPr>
              <a:t>Query</a:t>
            </a:r>
            <a:r>
              <a:rPr lang="fr-FR" altLang="en-US" sz="1200" dirty="0">
                <a:solidFill>
                  <a:schemeClr val="accent1"/>
                </a:solidFill>
                <a:latin typeface="Microsoft Sans Serif" pitchFamily="34" charset="0"/>
                <a:cs typeface="Microsoft Sans Serif" pitchFamily="34" charset="0"/>
              </a:rPr>
              <a:t> for Documents, </a:t>
            </a:r>
            <a:r>
              <a:rPr lang="fr-FR" altLang="en-US" sz="1200" dirty="0" err="1">
                <a:solidFill>
                  <a:schemeClr val="accent1"/>
                </a:solidFill>
                <a:latin typeface="Microsoft Sans Serif" pitchFamily="34" charset="0"/>
                <a:cs typeface="Microsoft Sans Serif" pitchFamily="34" charset="0"/>
              </a:rPr>
              <a:t>Retrieve</a:t>
            </a:r>
            <a:r>
              <a:rPr lang="fr-FR" altLang="en-US" sz="1200" dirty="0">
                <a:solidFill>
                  <a:schemeClr val="accent1"/>
                </a:solidFill>
                <a:latin typeface="Microsoft Sans Serif" pitchFamily="34" charset="0"/>
                <a:cs typeface="Microsoft Sans Serif" pitchFamily="34" charset="0"/>
              </a:rPr>
              <a:t> Documents, Document </a:t>
            </a:r>
            <a:r>
              <a:rPr lang="fr-FR" altLang="en-US" sz="1200" dirty="0" err="1">
                <a:solidFill>
                  <a:schemeClr val="accent1"/>
                </a:solidFill>
                <a:latin typeface="Microsoft Sans Serif" pitchFamily="34" charset="0"/>
                <a:cs typeface="Microsoft Sans Serif" pitchFamily="34" charset="0"/>
              </a:rPr>
              <a:t>Submission</a:t>
            </a:r>
            <a:r>
              <a:rPr lang="fr-FR" altLang="en-US" sz="1200" dirty="0">
                <a:solidFill>
                  <a:schemeClr val="accent1"/>
                </a:solidFill>
                <a:latin typeface="Microsoft Sans Serif" pitchFamily="34" charset="0"/>
                <a:cs typeface="Microsoft Sans Serif" pitchFamily="34" charset="0"/>
              </a:rPr>
              <a:t>, Administrative Distribution, Access Consent </a:t>
            </a:r>
            <a:r>
              <a:rPr lang="fr-FR" altLang="en-US" sz="1200" dirty="0" err="1">
                <a:solidFill>
                  <a:schemeClr val="accent1"/>
                </a:solidFill>
                <a:latin typeface="Microsoft Sans Serif" pitchFamily="34" charset="0"/>
                <a:cs typeface="Microsoft Sans Serif" pitchFamily="34" charset="0"/>
              </a:rPr>
              <a:t>Policies</a:t>
            </a:r>
            <a:r>
              <a:rPr lang="fr-FR" altLang="en-US" sz="1200" dirty="0">
                <a:solidFill>
                  <a:schemeClr val="accent1"/>
                </a:solidFill>
                <a:latin typeface="Microsoft Sans Serif" pitchFamily="34" charset="0"/>
                <a:cs typeface="Microsoft Sans Serif" pitchFamily="34" charset="0"/>
              </a:rPr>
              <a:t>, Web Services </a:t>
            </a:r>
            <a:r>
              <a:rPr lang="fr-FR" altLang="en-US" sz="1200" dirty="0" err="1">
                <a:solidFill>
                  <a:schemeClr val="accent1"/>
                </a:solidFill>
                <a:latin typeface="Microsoft Sans Serif" pitchFamily="34" charset="0"/>
                <a:cs typeface="Microsoft Sans Serif" pitchFamily="34" charset="0"/>
              </a:rPr>
              <a:t>Registry</a:t>
            </a:r>
            <a:r>
              <a:rPr lang="fr-FR" altLang="en-US" sz="1200" dirty="0">
                <a:solidFill>
                  <a:schemeClr val="accent1"/>
                </a:solidFill>
                <a:latin typeface="Microsoft Sans Serif" pitchFamily="34" charset="0"/>
                <a:cs typeface="Microsoft Sans Serif" pitchFamily="34" charset="0"/>
              </a:rPr>
              <a:t> </a:t>
            </a:r>
          </a:p>
          <a:p>
            <a:pPr marL="914400" lvl="1" indent="-280988">
              <a:defRPr/>
            </a:pPr>
            <a:r>
              <a:rPr lang="fr-FR" altLang="en-US" sz="1200" dirty="0">
                <a:solidFill>
                  <a:schemeClr val="accent1"/>
                </a:solidFill>
                <a:latin typeface="Microsoft Sans Serif" pitchFamily="34" charset="0"/>
                <a:cs typeface="Microsoft Sans Serif" pitchFamily="34" charset="0"/>
              </a:rPr>
              <a:t>NwHIN CAQH </a:t>
            </a:r>
            <a:r>
              <a:rPr lang="fr-FR" altLang="en-US" sz="1200" dirty="0" err="1">
                <a:solidFill>
                  <a:schemeClr val="accent1"/>
                </a:solidFill>
                <a:latin typeface="Microsoft Sans Serif" pitchFamily="34" charset="0"/>
                <a:cs typeface="Microsoft Sans Serif" pitchFamily="34" charset="0"/>
              </a:rPr>
              <a:t>Core</a:t>
            </a:r>
            <a:r>
              <a:rPr lang="fr-FR" altLang="en-US" sz="1200" dirty="0">
                <a:solidFill>
                  <a:schemeClr val="accent1"/>
                </a:solidFill>
                <a:latin typeface="Microsoft Sans Serif" pitchFamily="34" charset="0"/>
                <a:cs typeface="Microsoft Sans Serif" pitchFamily="34" charset="0"/>
              </a:rPr>
              <a:t> X12 Document </a:t>
            </a:r>
            <a:r>
              <a:rPr lang="fr-FR" altLang="en-US" sz="1200" dirty="0" err="1">
                <a:solidFill>
                  <a:schemeClr val="accent1"/>
                </a:solidFill>
                <a:latin typeface="Microsoft Sans Serif" pitchFamily="34" charset="0"/>
                <a:cs typeface="Microsoft Sans Serif" pitchFamily="34" charset="0"/>
              </a:rPr>
              <a:t>Submission</a:t>
            </a:r>
            <a:r>
              <a:rPr lang="fr-FR" altLang="en-US" sz="1200" dirty="0">
                <a:solidFill>
                  <a:schemeClr val="accent1"/>
                </a:solidFill>
                <a:latin typeface="Microsoft Sans Serif" pitchFamily="34" charset="0"/>
                <a:cs typeface="Microsoft Sans Serif" pitchFamily="34" charset="0"/>
              </a:rPr>
              <a:t> </a:t>
            </a:r>
          </a:p>
          <a:p>
            <a:pPr lvl="1">
              <a:buClr>
                <a:srgbClr val="C00000"/>
              </a:buClr>
              <a:buFont typeface="Arial" pitchFamily="34" charset="0"/>
              <a:buChar char="•"/>
              <a:defRPr/>
            </a:pPr>
            <a:r>
              <a:rPr lang="fr-FR" altLang="en-US" sz="1200" dirty="0">
                <a:solidFill>
                  <a:schemeClr val="accent1"/>
                </a:solidFill>
                <a:latin typeface="Microsoft Sans Serif" pitchFamily="34" charset="0"/>
                <a:cs typeface="Microsoft Sans Serif" pitchFamily="34" charset="0"/>
              </a:rPr>
              <a:t>Application Servers (</a:t>
            </a:r>
            <a:r>
              <a:rPr lang="fr-FR" altLang="en-US" sz="1200" dirty="0" err="1">
                <a:solidFill>
                  <a:schemeClr val="accent1"/>
                </a:solidFill>
                <a:latin typeface="Microsoft Sans Serif" pitchFamily="34" charset="0"/>
                <a:cs typeface="Microsoft Sans Serif" pitchFamily="34" charset="0"/>
              </a:rPr>
              <a:t>Tested</a:t>
            </a:r>
            <a:r>
              <a:rPr lang="fr-FR" altLang="en-US" sz="1200" dirty="0">
                <a:solidFill>
                  <a:schemeClr val="accent1"/>
                </a:solidFill>
                <a:latin typeface="Microsoft Sans Serif" pitchFamily="34" charset="0"/>
                <a:cs typeface="Microsoft Sans Serif" pitchFamily="34" charset="0"/>
              </a:rPr>
              <a:t>): JBoss 7/</a:t>
            </a:r>
            <a:r>
              <a:rPr lang="fr-FR" altLang="en-US" sz="1200" dirty="0" err="1">
                <a:solidFill>
                  <a:schemeClr val="accent1"/>
                </a:solidFill>
                <a:latin typeface="Microsoft Sans Serif" pitchFamily="34" charset="0"/>
                <a:cs typeface="Microsoft Sans Serif" pitchFamily="34" charset="0"/>
              </a:rPr>
              <a:t>Wildfly</a:t>
            </a:r>
            <a:r>
              <a:rPr lang="fr-FR" altLang="en-US" sz="1200" dirty="0">
                <a:solidFill>
                  <a:schemeClr val="accent1"/>
                </a:solidFill>
                <a:latin typeface="Microsoft Sans Serif" pitchFamily="34" charset="0"/>
                <a:cs typeface="Microsoft Sans Serif" pitchFamily="34" charset="0"/>
              </a:rPr>
              <a:t>, WebLogic 11.x/12.x, WebSphere 8.x</a:t>
            </a:r>
          </a:p>
          <a:p>
            <a:pPr lvl="1">
              <a:buClr>
                <a:srgbClr val="C00000"/>
              </a:buClr>
              <a:buFont typeface="Arial" pitchFamily="34" charset="0"/>
              <a:buChar char="•"/>
              <a:defRPr/>
            </a:pPr>
            <a:r>
              <a:rPr lang="fr-FR" altLang="en-US" sz="1200" dirty="0">
                <a:solidFill>
                  <a:schemeClr val="accent1"/>
                </a:solidFill>
                <a:latin typeface="Microsoft Sans Serif" pitchFamily="34" charset="0"/>
                <a:cs typeface="Microsoft Sans Serif" pitchFamily="34" charset="0"/>
              </a:rPr>
              <a:t>Operating </a:t>
            </a:r>
            <a:r>
              <a:rPr lang="fr-FR" altLang="en-US" sz="1200" dirty="0" err="1">
                <a:solidFill>
                  <a:schemeClr val="accent1"/>
                </a:solidFill>
                <a:latin typeface="Microsoft Sans Serif" pitchFamily="34" charset="0"/>
                <a:cs typeface="Microsoft Sans Serif" pitchFamily="34" charset="0"/>
              </a:rPr>
              <a:t>Systems</a:t>
            </a:r>
            <a:r>
              <a:rPr lang="fr-FR" altLang="en-US" sz="1200" dirty="0">
                <a:solidFill>
                  <a:schemeClr val="accent1"/>
                </a:solidFill>
                <a:latin typeface="Microsoft Sans Serif" pitchFamily="34" charset="0"/>
                <a:cs typeface="Microsoft Sans Serif" pitchFamily="34" charset="0"/>
              </a:rPr>
              <a:t> (</a:t>
            </a:r>
            <a:r>
              <a:rPr lang="fr-FR" altLang="en-US" sz="1200" dirty="0" err="1">
                <a:solidFill>
                  <a:schemeClr val="accent1"/>
                </a:solidFill>
                <a:latin typeface="Microsoft Sans Serif" pitchFamily="34" charset="0"/>
                <a:cs typeface="Microsoft Sans Serif" pitchFamily="34" charset="0"/>
              </a:rPr>
              <a:t>Tested</a:t>
            </a:r>
            <a:r>
              <a:rPr lang="fr-FR" altLang="en-US" sz="1200" dirty="0">
                <a:solidFill>
                  <a:schemeClr val="accent1"/>
                </a:solidFill>
                <a:latin typeface="Microsoft Sans Serif" pitchFamily="34" charset="0"/>
                <a:cs typeface="Microsoft Sans Serif" pitchFamily="34" charset="0"/>
              </a:rPr>
              <a:t>): Linux, Microsoft, Solaris, SPARC Solaris</a:t>
            </a:r>
          </a:p>
          <a:p>
            <a:pPr lvl="1">
              <a:buClr>
                <a:srgbClr val="C00000"/>
              </a:buClr>
              <a:buFont typeface="Arial" pitchFamily="34" charset="0"/>
              <a:buChar char="•"/>
              <a:defRPr/>
            </a:pPr>
            <a:r>
              <a:rPr lang="fr-FR" altLang="en-US" sz="1200" dirty="0">
                <a:solidFill>
                  <a:schemeClr val="accent1"/>
                </a:solidFill>
                <a:latin typeface="Microsoft Sans Serif" pitchFamily="34" charset="0"/>
                <a:cs typeface="Microsoft Sans Serif" pitchFamily="34" charset="0"/>
              </a:rPr>
              <a:t>Support for </a:t>
            </a:r>
            <a:r>
              <a:rPr lang="fr-FR" altLang="en-US" sz="1200" dirty="0" err="1">
                <a:solidFill>
                  <a:schemeClr val="accent1"/>
                </a:solidFill>
                <a:latin typeface="Microsoft Sans Serif" pitchFamily="34" charset="0"/>
                <a:cs typeface="Microsoft Sans Serif" pitchFamily="34" charset="0"/>
              </a:rPr>
              <a:t>deployment</a:t>
            </a:r>
            <a:r>
              <a:rPr lang="fr-FR" altLang="en-US" sz="1200" dirty="0">
                <a:solidFill>
                  <a:schemeClr val="accent1"/>
                </a:solidFill>
                <a:latin typeface="Microsoft Sans Serif" pitchFamily="34" charset="0"/>
                <a:cs typeface="Microsoft Sans Serif" pitchFamily="34" charset="0"/>
              </a:rPr>
              <a:t> </a:t>
            </a:r>
            <a:r>
              <a:rPr lang="fr-FR" altLang="en-US" sz="1200" dirty="0" err="1">
                <a:solidFill>
                  <a:schemeClr val="accent1"/>
                </a:solidFill>
                <a:latin typeface="Microsoft Sans Serif" pitchFamily="34" charset="0"/>
                <a:cs typeface="Microsoft Sans Serif" pitchFamily="34" charset="0"/>
              </a:rPr>
              <a:t>into</a:t>
            </a:r>
            <a:r>
              <a:rPr lang="fr-FR" altLang="en-US" sz="1200" dirty="0">
                <a:solidFill>
                  <a:schemeClr val="accent1"/>
                </a:solidFill>
                <a:latin typeface="Microsoft Sans Serif" pitchFamily="34" charset="0"/>
                <a:cs typeface="Microsoft Sans Serif" pitchFamily="34" charset="0"/>
              </a:rPr>
              <a:t> a </a:t>
            </a:r>
            <a:r>
              <a:rPr lang="fr-FR" altLang="en-US" sz="1200" dirty="0" err="1">
                <a:solidFill>
                  <a:schemeClr val="accent1"/>
                </a:solidFill>
                <a:latin typeface="Microsoft Sans Serif" pitchFamily="34" charset="0"/>
                <a:cs typeface="Microsoft Sans Serif" pitchFamily="34" charset="0"/>
              </a:rPr>
              <a:t>clustered</a:t>
            </a:r>
            <a:r>
              <a:rPr lang="fr-FR" altLang="en-US" sz="1200" dirty="0">
                <a:solidFill>
                  <a:schemeClr val="accent1"/>
                </a:solidFill>
                <a:latin typeface="Microsoft Sans Serif" pitchFamily="34" charset="0"/>
                <a:cs typeface="Microsoft Sans Serif" pitchFamily="34" charset="0"/>
              </a:rPr>
              <a:t> </a:t>
            </a:r>
            <a:r>
              <a:rPr lang="fr-FR" altLang="en-US" sz="1200" dirty="0" err="1">
                <a:solidFill>
                  <a:schemeClr val="accent1"/>
                </a:solidFill>
                <a:latin typeface="Microsoft Sans Serif" pitchFamily="34" charset="0"/>
                <a:cs typeface="Microsoft Sans Serif" pitchFamily="34" charset="0"/>
              </a:rPr>
              <a:t>environment</a:t>
            </a:r>
            <a:endParaRPr lang="fr-FR" altLang="en-US" sz="1200" dirty="0">
              <a:solidFill>
                <a:schemeClr val="accent1"/>
              </a:solidFill>
              <a:latin typeface="Microsoft Sans Serif" pitchFamily="34" charset="0"/>
              <a:cs typeface="Microsoft Sans Serif" pitchFamily="34" charset="0"/>
            </a:endParaRPr>
          </a:p>
          <a:p>
            <a:pPr lvl="1">
              <a:buClr>
                <a:srgbClr val="C00000"/>
              </a:buClr>
              <a:buFont typeface="Arial" pitchFamily="34" charset="0"/>
              <a:buChar char="•"/>
              <a:defRPr/>
            </a:pPr>
            <a:r>
              <a:rPr lang="fr-FR" altLang="en-US" sz="1200" dirty="0" err="1">
                <a:solidFill>
                  <a:schemeClr val="accent1"/>
                </a:solidFill>
                <a:latin typeface="Microsoft Sans Serif" pitchFamily="34" charset="0"/>
                <a:cs typeface="Microsoft Sans Serif" pitchFamily="34" charset="0"/>
              </a:rPr>
              <a:t>Operates</a:t>
            </a:r>
            <a:r>
              <a:rPr lang="fr-FR" altLang="en-US" sz="1200" dirty="0">
                <a:solidFill>
                  <a:schemeClr val="accent1"/>
                </a:solidFill>
                <a:latin typeface="Microsoft Sans Serif" pitchFamily="34" charset="0"/>
                <a:cs typeface="Microsoft Sans Serif" pitchFamily="34" charset="0"/>
              </a:rPr>
              <a:t> in FIPS mode, passes all </a:t>
            </a:r>
            <a:r>
              <a:rPr lang="fr-FR" altLang="en-US" sz="1200" dirty="0" err="1">
                <a:solidFill>
                  <a:schemeClr val="accent1"/>
                </a:solidFill>
                <a:latin typeface="Microsoft Sans Serif" pitchFamily="34" charset="0"/>
                <a:cs typeface="Microsoft Sans Serif" pitchFamily="34" charset="0"/>
              </a:rPr>
              <a:t>security</a:t>
            </a:r>
            <a:r>
              <a:rPr lang="fr-FR" altLang="en-US" sz="1200" dirty="0">
                <a:solidFill>
                  <a:schemeClr val="accent1"/>
                </a:solidFill>
                <a:latin typeface="Microsoft Sans Serif" pitchFamily="34" charset="0"/>
                <a:cs typeface="Microsoft Sans Serif" pitchFamily="34" charset="0"/>
              </a:rPr>
              <a:t> scans by </a:t>
            </a:r>
            <a:r>
              <a:rPr lang="fr-FR" altLang="en-US" sz="1200" dirty="0" err="1">
                <a:solidFill>
                  <a:schemeClr val="accent1"/>
                </a:solidFill>
                <a:latin typeface="Microsoft Sans Serif" pitchFamily="34" charset="0"/>
                <a:cs typeface="Microsoft Sans Serif" pitchFamily="34" charset="0"/>
              </a:rPr>
              <a:t>leading</a:t>
            </a:r>
            <a:r>
              <a:rPr lang="fr-FR" altLang="en-US" sz="1200" dirty="0">
                <a:solidFill>
                  <a:schemeClr val="accent1"/>
                </a:solidFill>
                <a:latin typeface="Microsoft Sans Serif" pitchFamily="34" charset="0"/>
                <a:cs typeface="Microsoft Sans Serif" pitchFamily="34" charset="0"/>
              </a:rPr>
              <a:t> </a:t>
            </a:r>
            <a:r>
              <a:rPr lang="fr-FR" altLang="en-US" sz="1200" dirty="0" err="1">
                <a:solidFill>
                  <a:schemeClr val="accent1"/>
                </a:solidFill>
                <a:latin typeface="Microsoft Sans Serif" pitchFamily="34" charset="0"/>
                <a:cs typeface="Microsoft Sans Serif" pitchFamily="34" charset="0"/>
              </a:rPr>
              <a:t>industry</a:t>
            </a:r>
            <a:r>
              <a:rPr lang="fr-FR" altLang="en-US" sz="1200" dirty="0">
                <a:solidFill>
                  <a:schemeClr val="accent1"/>
                </a:solidFill>
                <a:latin typeface="Microsoft Sans Serif" pitchFamily="34" charset="0"/>
                <a:cs typeface="Microsoft Sans Serif" pitchFamily="34" charset="0"/>
              </a:rPr>
              <a:t> </a:t>
            </a:r>
            <a:r>
              <a:rPr lang="fr-FR" altLang="en-US" sz="1200" dirty="0" err="1">
                <a:solidFill>
                  <a:schemeClr val="accent1"/>
                </a:solidFill>
                <a:latin typeface="Microsoft Sans Serif" pitchFamily="34" charset="0"/>
                <a:cs typeface="Microsoft Sans Serif" pitchFamily="34" charset="0"/>
              </a:rPr>
              <a:t>tools</a:t>
            </a:r>
            <a:endParaRPr lang="fr-FR" altLang="en-US" sz="1200" dirty="0">
              <a:solidFill>
                <a:schemeClr val="accent1"/>
              </a:solidFill>
              <a:latin typeface="Microsoft Sans Serif" pitchFamily="34" charset="0"/>
              <a:cs typeface="Microsoft Sans Serif" pitchFamily="34" charset="0"/>
            </a:endParaRPr>
          </a:p>
          <a:p>
            <a:pPr lvl="1">
              <a:buClr>
                <a:srgbClr val="C00000"/>
              </a:buClr>
              <a:buFont typeface="Arial" pitchFamily="34" charset="0"/>
              <a:buChar char="•"/>
              <a:defRPr/>
            </a:pPr>
            <a:r>
              <a:rPr lang="en-US" altLang="en-US" sz="1200" dirty="0">
                <a:solidFill>
                  <a:schemeClr val="accent1"/>
                </a:solidFill>
                <a:latin typeface="Microsoft Sans Serif" pitchFamily="34" charset="0"/>
                <a:cs typeface="Microsoft Sans Serif" pitchFamily="34" charset="0"/>
              </a:rPr>
              <a:t>Simultaneous support for </a:t>
            </a:r>
            <a:r>
              <a:rPr lang="en-US" altLang="en-US" sz="1200" dirty="0" err="1">
                <a:solidFill>
                  <a:schemeClr val="accent1"/>
                </a:solidFill>
                <a:latin typeface="Microsoft Sans Serif" pitchFamily="34" charset="0"/>
                <a:cs typeface="Microsoft Sans Serif" pitchFamily="34" charset="0"/>
              </a:rPr>
              <a:t>mulitple</a:t>
            </a:r>
            <a:r>
              <a:rPr lang="en-US" altLang="en-US" sz="1200" dirty="0">
                <a:solidFill>
                  <a:schemeClr val="accent1"/>
                </a:solidFill>
                <a:latin typeface="Microsoft Sans Serif" pitchFamily="34" charset="0"/>
                <a:cs typeface="Microsoft Sans Serif" pitchFamily="34" charset="0"/>
              </a:rPr>
              <a:t> versions NwHIN specifications</a:t>
            </a:r>
          </a:p>
          <a:p>
            <a:pPr lvl="1">
              <a:buClr>
                <a:srgbClr val="C00000"/>
              </a:buClr>
              <a:buFont typeface="Arial" pitchFamily="34" charset="0"/>
              <a:buChar char="•"/>
              <a:defRPr/>
            </a:pPr>
            <a:r>
              <a:rPr lang="en-US" altLang="en-US" sz="1200" dirty="0">
                <a:solidFill>
                  <a:schemeClr val="accent1"/>
                </a:solidFill>
                <a:latin typeface="Microsoft Sans Serif" pitchFamily="34" charset="0"/>
                <a:cs typeface="Microsoft Sans Serif" pitchFamily="34" charset="0"/>
              </a:rPr>
              <a:t>Parallel Message initiation and processing (Fan out)</a:t>
            </a:r>
          </a:p>
          <a:p>
            <a:pPr lvl="1">
              <a:buClr>
                <a:srgbClr val="C00000"/>
              </a:buClr>
              <a:buFont typeface="Arial" pitchFamily="34" charset="0"/>
              <a:buChar char="•"/>
              <a:defRPr/>
            </a:pPr>
            <a:r>
              <a:rPr lang="en-US" altLang="en-US" sz="1200" dirty="0">
                <a:solidFill>
                  <a:schemeClr val="accent1"/>
                </a:solidFill>
                <a:latin typeface="Microsoft Sans Serif" pitchFamily="34" charset="0"/>
                <a:cs typeface="Microsoft Sans Serif" pitchFamily="34" charset="0"/>
              </a:rPr>
              <a:t>Large payload support through streaming </a:t>
            </a:r>
          </a:p>
          <a:p>
            <a:pPr lvl="1">
              <a:buClr>
                <a:srgbClr val="C00000"/>
              </a:buClr>
              <a:buFont typeface="Arial" pitchFamily="34" charset="0"/>
              <a:buChar char="•"/>
              <a:defRPr/>
            </a:pPr>
            <a:r>
              <a:rPr lang="en-US" altLang="en-US" sz="1200" dirty="0">
                <a:solidFill>
                  <a:schemeClr val="accent1"/>
                </a:solidFill>
                <a:latin typeface="Microsoft Sans Serif" pitchFamily="34" charset="0"/>
                <a:cs typeface="Microsoft Sans Serif" pitchFamily="34" charset="0"/>
              </a:rPr>
              <a:t>Performance and throughout levels to support national use cases</a:t>
            </a:r>
          </a:p>
          <a:p>
            <a:pPr lvl="1">
              <a:buClr>
                <a:srgbClr val="C00000"/>
              </a:buClr>
              <a:buFont typeface="Arial" pitchFamily="34" charset="0"/>
              <a:buChar char="•"/>
              <a:defRPr/>
            </a:pPr>
            <a:r>
              <a:rPr lang="en-US" altLang="en-US" sz="1200" dirty="0">
                <a:solidFill>
                  <a:schemeClr val="accent1"/>
                </a:solidFill>
                <a:latin typeface="Microsoft Sans Serif" pitchFamily="34" charset="0"/>
                <a:cs typeface="Microsoft Sans Serif" pitchFamily="34" charset="0"/>
              </a:rPr>
              <a:t>Capture and utilize more comprehensive event logging and metric data </a:t>
            </a:r>
          </a:p>
          <a:p>
            <a:pPr lvl="1">
              <a:buClr>
                <a:srgbClr val="C00000"/>
              </a:buClr>
              <a:buFont typeface="Arial" pitchFamily="34" charset="0"/>
              <a:buChar char="•"/>
              <a:defRPr/>
            </a:pPr>
            <a:r>
              <a:rPr lang="en-US" altLang="en-US" sz="1200" dirty="0">
                <a:solidFill>
                  <a:schemeClr val="accent1"/>
                </a:solidFill>
                <a:latin typeface="Microsoft Sans Serif" pitchFamily="34" charset="0"/>
                <a:cs typeface="Microsoft Sans Serif" pitchFamily="34" charset="0"/>
              </a:rPr>
              <a:t>Transaction Logging across multiple </a:t>
            </a:r>
            <a:r>
              <a:rPr lang="en-US" altLang="en-US" sz="1200" dirty="0" err="1">
                <a:solidFill>
                  <a:schemeClr val="accent1"/>
                </a:solidFill>
                <a:latin typeface="Microsoft Sans Serif" pitchFamily="34" charset="0"/>
                <a:cs typeface="Microsoft Sans Serif" pitchFamily="34" charset="0"/>
              </a:rPr>
              <a:t>NwHIN</a:t>
            </a:r>
            <a:r>
              <a:rPr lang="en-US" altLang="en-US" sz="1200" dirty="0">
                <a:solidFill>
                  <a:schemeClr val="accent1"/>
                </a:solidFill>
                <a:latin typeface="Microsoft Sans Serif" pitchFamily="34" charset="0"/>
                <a:cs typeface="Microsoft Sans Serif" pitchFamily="34" charset="0"/>
              </a:rPr>
              <a:t> messages</a:t>
            </a:r>
          </a:p>
          <a:p>
            <a:pPr lvl="1">
              <a:buClr>
                <a:srgbClr val="C00000"/>
              </a:buClr>
              <a:buFont typeface="Arial" pitchFamily="34" charset="0"/>
              <a:buChar char="•"/>
              <a:defRPr/>
            </a:pPr>
            <a:r>
              <a:rPr lang="en-US" altLang="en-US" sz="1200" dirty="0">
                <a:solidFill>
                  <a:schemeClr val="accent1"/>
                </a:solidFill>
                <a:latin typeface="Microsoft Sans Serif" pitchFamily="34" charset="0"/>
                <a:cs typeface="Microsoft Sans Serif" pitchFamily="34" charset="0"/>
              </a:rPr>
              <a:t>Database-less Audit and Event Logging</a:t>
            </a:r>
          </a:p>
          <a:p>
            <a:pPr lvl="1">
              <a:buClr>
                <a:srgbClr val="C00000"/>
              </a:buClr>
              <a:buFont typeface="Arial" pitchFamily="34" charset="0"/>
              <a:buChar char="•"/>
              <a:defRPr/>
            </a:pPr>
            <a:r>
              <a:rPr lang="en-US" altLang="en-US" sz="1200" dirty="0">
                <a:solidFill>
                  <a:schemeClr val="accent1"/>
                </a:solidFill>
                <a:latin typeface="Microsoft Sans Serif" pitchFamily="34" charset="0"/>
                <a:cs typeface="Microsoft Sans Serif" pitchFamily="34" charset="0"/>
              </a:rPr>
              <a:t>Support for Certifications (eHealth Exchange/ Product, NIST/ MU2), passing test suites</a:t>
            </a:r>
          </a:p>
          <a:p>
            <a:pPr lvl="1">
              <a:buClr>
                <a:srgbClr val="C00000"/>
              </a:buClr>
              <a:buFont typeface="Arial" pitchFamily="34" charset="0"/>
              <a:buChar char="•"/>
              <a:defRPr/>
            </a:pPr>
            <a:r>
              <a:rPr lang="en-US" altLang="en-US" sz="1200" dirty="0">
                <a:solidFill>
                  <a:schemeClr val="accent1"/>
                </a:solidFill>
                <a:latin typeface="Microsoft Sans Serif" pitchFamily="34" charset="0"/>
                <a:cs typeface="Microsoft Sans Serif" pitchFamily="34" charset="0"/>
              </a:rPr>
              <a:t>Testing and Automation enhancements allowing deployment of sprint tags</a:t>
            </a:r>
          </a:p>
          <a:p>
            <a:pPr lvl="1">
              <a:buClr>
                <a:srgbClr val="C00000"/>
              </a:buClr>
              <a:buFont typeface="Arial" pitchFamily="34" charset="0"/>
              <a:buChar char="•"/>
              <a:defRPr/>
            </a:pPr>
            <a:r>
              <a:rPr lang="en-US" altLang="en-US" sz="1200" dirty="0">
                <a:solidFill>
                  <a:schemeClr val="accent1"/>
                </a:solidFill>
                <a:latin typeface="Microsoft Sans Serif" pitchFamily="34" charset="0"/>
                <a:cs typeface="Microsoft Sans Serif" pitchFamily="34" charset="0"/>
              </a:rPr>
              <a:t>System Admin Module (GUI for dashboard, testing utilities, configuring and managing  CONNECT)</a:t>
            </a:r>
          </a:p>
        </p:txBody>
      </p:sp>
      <p:sp>
        <p:nvSpPr>
          <p:cNvPr id="43012" name="Slide Number Placeholder 3"/>
          <p:cNvSpPr txBox="1">
            <a:spLocks/>
          </p:cNvSpPr>
          <p:nvPr/>
        </p:nvSpPr>
        <p:spPr bwMode="auto">
          <a:xfrm>
            <a:off x="8318500" y="6248400"/>
            <a:ext cx="596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algn="r" eaLnBrk="1" hangingPunct="1">
              <a:spcBef>
                <a:spcPct val="0"/>
              </a:spcBef>
              <a:buClrTx/>
              <a:buFontTx/>
              <a:buNone/>
            </a:pPr>
            <a:fld id="{E17282AB-9B65-4E9B-9F48-E55B84FC3015}" type="slidenum">
              <a:rPr lang="en-US" altLang="en-US" sz="900">
                <a:solidFill>
                  <a:srgbClr val="262626"/>
                </a:solidFill>
                <a:latin typeface="Arial" charset="0"/>
              </a:rPr>
              <a:pPr algn="r" eaLnBrk="1" hangingPunct="1">
                <a:spcBef>
                  <a:spcPct val="0"/>
                </a:spcBef>
                <a:buClrTx/>
                <a:buFontTx/>
                <a:buNone/>
              </a:pPr>
              <a:t>15</a:t>
            </a:fld>
            <a:endParaRPr lang="en-US" altLang="en-US" sz="900" dirty="0">
              <a:solidFill>
                <a:srgbClr val="262626"/>
              </a:solidFill>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AutoShape 6" descr="https://issues.connectopensource.org/charts?filename=jfreechart-onetime-7344953130405343792.png"/>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
        <p:nvSpPr>
          <p:cNvPr id="10245" name="AutoShape 8" descr="https://issues.connectopensource.org/charts?filename=jfreechart-onetime-7344953130405343792.png"/>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
        <p:nvSpPr>
          <p:cNvPr id="10246" name="AutoShape 10" descr="https://issues.connectopensource.org/charts?filename=jfreechart-onetime-7344953130405343792.png"/>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
        <p:nvSpPr>
          <p:cNvPr id="10247" name="AutoShape 13" descr="https://issues.connectopensource.org/charts?filename=jfreechart-onetime-5189947313049913393.png"/>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
        <p:nvSpPr>
          <p:cNvPr id="10248" name="AutoShape 15" descr="https://issues.connectopensource.org/charts?filename=jfreechart-onetime-3969423476777845033.png"/>
          <p:cNvSpPr>
            <a:spLocks noChangeAspect="1" noChangeArrowheads="1"/>
          </p:cNvSpPr>
          <p:nvPr/>
        </p:nvSpPr>
        <p:spPr bwMode="auto">
          <a:xfrm>
            <a:off x="481013"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
        <p:nvSpPr>
          <p:cNvPr id="10249" name="AutoShape 16" descr="https://issues.connectopensource.org/charts?filename=jfreechart-onetime-3793359072644248668.png"/>
          <p:cNvSpPr>
            <a:spLocks noChangeAspect="1" noChangeArrowheads="1"/>
          </p:cNvSpPr>
          <p:nvPr/>
        </p:nvSpPr>
        <p:spPr bwMode="auto">
          <a:xfrm>
            <a:off x="633413" y="274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
        <p:nvSpPr>
          <p:cNvPr id="10250" name="AutoShape 17" descr="https://issues.connectopensource.org/charts?filename=jfreechart-onetime-4866346433862565435.png"/>
          <p:cNvSpPr>
            <a:spLocks noChangeAspect="1" noChangeArrowheads="1"/>
          </p:cNvSpPr>
          <p:nvPr/>
        </p:nvSpPr>
        <p:spPr bwMode="auto">
          <a:xfrm>
            <a:off x="785813" y="427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
        <p:nvSpPr>
          <p:cNvPr id="10251" name="AutoShape 18" descr="https://issues.connectopensource.org/charts?filename=jfreechart-onetime-1813483610012806946.png"/>
          <p:cNvSpPr>
            <a:spLocks noChangeAspect="1" noChangeArrowheads="1"/>
          </p:cNvSpPr>
          <p:nvPr/>
        </p:nvSpPr>
        <p:spPr bwMode="auto">
          <a:xfrm>
            <a:off x="938213" y="579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Arial" charset="0"/>
              <a:ea typeface="MS PGothic" pitchFamily="34" charset="-128"/>
              <a:cs typeface="Arial" charset="0"/>
            </a:endParaRPr>
          </a:p>
        </p:txBody>
      </p:sp>
      <p:sp>
        <p:nvSpPr>
          <p:cNvPr id="10253" name="Slide Number Placeholder 3"/>
          <p:cNvSpPr txBox="1">
            <a:spLocks/>
          </p:cNvSpPr>
          <p:nvPr/>
        </p:nvSpPr>
        <p:spPr bwMode="auto">
          <a:xfrm>
            <a:off x="8318500" y="6248400"/>
            <a:ext cx="596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32B64A-A32A-411E-98FB-E3C91B227542}" type="slidenum">
              <a:rPr kumimoji="0" lang="en-US" altLang="en-US" sz="900" b="0" i="0" u="none" strike="noStrike" kern="1200" cap="none" spc="0" normalizeH="0" baseline="0" noProof="0">
                <a:ln>
                  <a:noFill/>
                </a:ln>
                <a:solidFill>
                  <a:srgbClr val="262626"/>
                </a:solidFill>
                <a:effectLst/>
                <a:uLnTx/>
                <a:uFillTx/>
                <a:latin typeface="Arial" charset="0"/>
                <a:ea typeface="MS PGothic"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900" b="0" i="0" u="none" strike="noStrike" kern="1200" cap="none" spc="0" normalizeH="0" baseline="0" noProof="0">
              <a:ln>
                <a:noFill/>
              </a:ln>
              <a:solidFill>
                <a:srgbClr val="262626"/>
              </a:solidFill>
              <a:effectLst/>
              <a:uLnTx/>
              <a:uFillTx/>
              <a:latin typeface="Arial" charset="0"/>
              <a:ea typeface="MS PGothic" pitchFamily="34" charset="-128"/>
            </a:endParaRPr>
          </a:p>
        </p:txBody>
      </p:sp>
      <p:sp>
        <p:nvSpPr>
          <p:cNvPr id="6" name="TextBox 5"/>
          <p:cNvSpPr txBox="1"/>
          <p:nvPr/>
        </p:nvSpPr>
        <p:spPr>
          <a:xfrm>
            <a:off x="328613" y="914400"/>
            <a:ext cx="2101849" cy="8771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1D165A"/>
                </a:solidFill>
                <a:effectLst/>
                <a:uLnTx/>
                <a:uFillTx/>
                <a:latin typeface="Arial" charset="0"/>
                <a:ea typeface="MS PGothic" pitchFamily="34" charset="-128"/>
              </a:rPr>
              <a:t>3.2.1</a:t>
            </a:r>
            <a:endParaRPr kumimoji="0" lang="en-US" sz="1100" b="0" i="0" u="none" strike="noStrike" kern="1200" cap="none" spc="0" normalizeH="0" baseline="0" noProof="0" dirty="0">
              <a:ln>
                <a:noFill/>
              </a:ln>
              <a:solidFill>
                <a:srgbClr val="1D165A"/>
              </a:solidFill>
              <a:effectLst/>
              <a:uLnTx/>
              <a:uFillTx/>
              <a:latin typeface="Arial" charset="0"/>
              <a:ea typeface="MS PGothic" pitchFamily="34" charset="-128"/>
            </a:endParaRPr>
          </a:p>
          <a:p>
            <a:pPr marR="0" lvl="0" indent="-91440" algn="l" defTabSz="914400" rtl="0" eaLnBrk="0" fontAlgn="base" latinLnBrk="0" hangingPunct="0">
              <a:lnSpc>
                <a:spcPct val="100000"/>
              </a:lnSpc>
              <a:spcBef>
                <a:spcPct val="0"/>
              </a:spcBef>
              <a:spcAft>
                <a:spcPct val="0"/>
              </a:spcAft>
              <a:buClrTx/>
              <a:buSzTx/>
              <a:buFontTx/>
              <a:buChar char="-"/>
              <a:tabLst/>
              <a:defRPr/>
            </a:pPr>
            <a:r>
              <a:rPr kumimoji="0" lang="en-US" sz="1000" b="0" i="0" u="none" strike="noStrike" kern="1200" cap="none" spc="0" normalizeH="0" baseline="0" noProof="0" dirty="0">
                <a:ln>
                  <a:noFill/>
                </a:ln>
                <a:solidFill>
                  <a:srgbClr val="1D165A"/>
                </a:solidFill>
                <a:effectLst/>
                <a:uLnTx/>
                <a:uFillTx/>
                <a:latin typeface="Arial" charset="0"/>
                <a:ea typeface="MS PGothic" pitchFamily="34" charset="-128"/>
              </a:rPr>
              <a:t>Deferred Patient Discovery</a:t>
            </a:r>
          </a:p>
          <a:p>
            <a:pPr marR="0" lvl="0" indent="-91440" algn="l" defTabSz="914400" rtl="0" eaLnBrk="0" fontAlgn="base" latinLnBrk="0" hangingPunct="0">
              <a:lnSpc>
                <a:spcPct val="100000"/>
              </a:lnSpc>
              <a:spcBef>
                <a:spcPct val="0"/>
              </a:spcBef>
              <a:spcAft>
                <a:spcPct val="0"/>
              </a:spcAft>
              <a:buClrTx/>
              <a:buSzTx/>
              <a:buFontTx/>
              <a:buChar char="-"/>
              <a:tabLst/>
              <a:defRPr/>
            </a:pPr>
            <a:r>
              <a:rPr kumimoji="0" lang="en-US" sz="1000" b="0" i="0" u="none" strike="noStrike" kern="1200" cap="none" spc="0" normalizeH="0" baseline="0" noProof="0" dirty="0">
                <a:ln>
                  <a:noFill/>
                </a:ln>
                <a:solidFill>
                  <a:srgbClr val="1D165A"/>
                </a:solidFill>
                <a:effectLst/>
                <a:uLnTx/>
                <a:uFillTx/>
                <a:latin typeface="Arial" charset="0"/>
                <a:ea typeface="MS PGothic" pitchFamily="34" charset="-128"/>
              </a:rPr>
              <a:t>Audit Logging Improvements </a:t>
            </a:r>
          </a:p>
          <a:p>
            <a:pPr marR="0" lvl="0" indent="-91440" algn="l" defTabSz="914400" rtl="0" eaLnBrk="0" fontAlgn="base" latinLnBrk="0" hangingPunct="0">
              <a:lnSpc>
                <a:spcPct val="100000"/>
              </a:lnSpc>
              <a:spcBef>
                <a:spcPct val="0"/>
              </a:spcBef>
              <a:spcAft>
                <a:spcPct val="0"/>
              </a:spcAft>
              <a:buClrTx/>
              <a:buSzTx/>
              <a:buFontTx/>
              <a:buChar char="-"/>
              <a:tabLst/>
              <a:defRPr/>
            </a:pPr>
            <a:r>
              <a:rPr kumimoji="0" lang="en-US" sz="1000" b="0" i="0" u="none" strike="noStrike" kern="1200" cap="none" spc="0" normalizeH="0" baseline="0" noProof="0" dirty="0">
                <a:ln>
                  <a:noFill/>
                </a:ln>
                <a:solidFill>
                  <a:srgbClr val="1D165A"/>
                </a:solidFill>
                <a:effectLst/>
                <a:uLnTx/>
                <a:uFillTx/>
                <a:latin typeface="Arial" charset="0"/>
                <a:ea typeface="MS PGothic" pitchFamily="34" charset="-128"/>
              </a:rPr>
              <a:t>Updates to the Universal Client </a:t>
            </a:r>
          </a:p>
          <a:p>
            <a:pPr marR="0" lvl="0" indent="-91440" algn="l" defTabSz="914400" rtl="0" eaLnBrk="0" fontAlgn="base" latinLnBrk="0" hangingPunct="0">
              <a:lnSpc>
                <a:spcPct val="100000"/>
              </a:lnSpc>
              <a:spcBef>
                <a:spcPct val="0"/>
              </a:spcBef>
              <a:spcAft>
                <a:spcPct val="0"/>
              </a:spcAft>
              <a:buClrTx/>
              <a:buSzTx/>
              <a:buFontTx/>
              <a:buChar char="-"/>
              <a:tabLst/>
              <a:defRPr/>
            </a:pPr>
            <a:r>
              <a:rPr kumimoji="0" lang="en-US" sz="1000" b="0" i="0" strike="noStrike" kern="1200" cap="none" spc="0" normalizeH="0" baseline="0" noProof="0" dirty="0">
                <a:ln>
                  <a:noFill/>
                </a:ln>
                <a:solidFill>
                  <a:srgbClr val="1D165A"/>
                </a:solidFill>
                <a:effectLst/>
                <a:uLnTx/>
                <a:uFillTx/>
                <a:latin typeface="Arial" charset="0"/>
                <a:ea typeface="MS PGothic" pitchFamily="34" charset="-128"/>
              </a:rPr>
              <a:t>Onboarding Testing Support</a:t>
            </a:r>
          </a:p>
        </p:txBody>
      </p:sp>
      <p:sp>
        <p:nvSpPr>
          <p:cNvPr id="34" name="TextBox 33"/>
          <p:cNvSpPr txBox="1"/>
          <p:nvPr/>
        </p:nvSpPr>
        <p:spPr>
          <a:xfrm>
            <a:off x="481014" y="3998149"/>
            <a:ext cx="2057392" cy="1031051"/>
          </a:xfrm>
          <a:prstGeom prst="rect">
            <a:avLst/>
          </a:prstGeom>
          <a:noFill/>
        </p:spPr>
        <p:txBody>
          <a:bodyPr wrap="square">
            <a:spAutoFit/>
          </a:bodyPr>
          <a:lstStyle>
            <a:defPPr>
              <a:defRPr lang="en-US"/>
            </a:defPPr>
            <a:lvl1pPr marL="0" marR="0" lvl="0" indent="0" defTabSz="914400" eaLnBrk="0" latinLnBrk="0" hangingPunct="0">
              <a:lnSpc>
                <a:spcPct val="100000"/>
              </a:lnSpc>
              <a:buClrTx/>
              <a:buSzTx/>
              <a:buFontTx/>
              <a:buNone/>
              <a:tabLst/>
              <a:defRPr kumimoji="0" sz="1100" b="1" i="0" u="none" strike="noStrike" cap="none" spc="0" normalizeH="0" baseline="0">
                <a:ln>
                  <a:noFill/>
                </a:ln>
                <a:solidFill>
                  <a:srgbClr val="1D165A"/>
                </a:solidFill>
                <a:effectLst/>
                <a:uLnTx/>
                <a:uFillTx/>
              </a:defRPr>
            </a:lvl1pPr>
          </a:lstStyle>
          <a:p>
            <a:pPr algn="ctr"/>
            <a:r>
              <a:rPr lang="en-US" dirty="0"/>
              <a:t>3.3</a:t>
            </a:r>
          </a:p>
          <a:p>
            <a:pPr indent="-91440">
              <a:buFontTx/>
              <a:buChar char="-"/>
              <a:defRPr/>
            </a:pPr>
            <a:r>
              <a:rPr lang="en-US" sz="1000" b="0" dirty="0"/>
              <a:t>Multiple Spec Version Support</a:t>
            </a:r>
          </a:p>
          <a:p>
            <a:pPr indent="-91440">
              <a:buFontTx/>
              <a:buChar char="-"/>
              <a:defRPr/>
            </a:pPr>
            <a:r>
              <a:rPr lang="en-US" sz="1000" b="0" dirty="0"/>
              <a:t>Configurable Services at Install</a:t>
            </a:r>
          </a:p>
          <a:p>
            <a:pPr indent="-91440">
              <a:buFontTx/>
              <a:buChar char="-"/>
              <a:defRPr/>
            </a:pPr>
            <a:r>
              <a:rPr lang="en-US" sz="1000" b="0" dirty="0"/>
              <a:t>Message Fan Out</a:t>
            </a:r>
          </a:p>
          <a:p>
            <a:pPr indent="-91440">
              <a:buFontTx/>
              <a:buChar char="-"/>
              <a:defRPr/>
            </a:pPr>
            <a:r>
              <a:rPr lang="en-US" sz="1000" b="0" dirty="0"/>
              <a:t>Support for Clustering</a:t>
            </a:r>
          </a:p>
          <a:p>
            <a:pPr indent="-91440">
              <a:buFontTx/>
              <a:buChar char="-"/>
              <a:defRPr/>
            </a:pPr>
            <a:r>
              <a:rPr lang="en-US" sz="1000" b="0" dirty="0"/>
              <a:t>Performance Tuning</a:t>
            </a:r>
          </a:p>
        </p:txBody>
      </p:sp>
      <p:sp>
        <p:nvSpPr>
          <p:cNvPr id="35" name="TextBox 34"/>
          <p:cNvSpPr txBox="1"/>
          <p:nvPr/>
        </p:nvSpPr>
        <p:spPr>
          <a:xfrm>
            <a:off x="2047271" y="4887174"/>
            <a:ext cx="1933142" cy="1531188"/>
          </a:xfrm>
          <a:prstGeom prst="rect">
            <a:avLst/>
          </a:prstGeom>
          <a:noFill/>
        </p:spPr>
        <p:txBody>
          <a:bodyPr wrap="square">
            <a:spAutoFit/>
          </a:bodyPr>
          <a:lstStyle/>
          <a:p>
            <a:pPr lvl="0" algn="ctr" eaLnBrk="0" hangingPunct="0">
              <a:defRPr/>
            </a:pPr>
            <a:r>
              <a:rPr lang="en-US" sz="1100" b="1" dirty="0">
                <a:solidFill>
                  <a:srgbClr val="1D165A"/>
                </a:solidFill>
              </a:rPr>
              <a:t>4.3/4.4</a:t>
            </a:r>
          </a:p>
          <a:p>
            <a:pPr lvl="0" indent="-91440" eaLnBrk="0" hangingPunct="0">
              <a:buFontTx/>
              <a:buChar char="-"/>
              <a:defRPr/>
            </a:pPr>
            <a:r>
              <a:rPr lang="en-US" sz="1000" dirty="0">
                <a:solidFill>
                  <a:srgbClr val="1D165A"/>
                </a:solidFill>
              </a:rPr>
              <a:t>NwHIN CAQH Core X12 </a:t>
            </a:r>
          </a:p>
          <a:p>
            <a:pPr lvl="0" indent="-91440" eaLnBrk="0" hangingPunct="0">
              <a:buFontTx/>
              <a:buChar char="-"/>
              <a:defRPr/>
            </a:pPr>
            <a:r>
              <a:rPr lang="en-US" sz="1000" dirty="0">
                <a:solidFill>
                  <a:srgbClr val="1D165A"/>
                </a:solidFill>
              </a:rPr>
              <a:t>Testing Rigor and Automation</a:t>
            </a:r>
          </a:p>
          <a:p>
            <a:pPr lvl="0" indent="-91440" eaLnBrk="0" hangingPunct="0">
              <a:buFontTx/>
              <a:buChar char="-"/>
              <a:defRPr/>
            </a:pPr>
            <a:r>
              <a:rPr lang="en-US" sz="1000" dirty="0">
                <a:solidFill>
                  <a:srgbClr val="1D165A"/>
                </a:solidFill>
              </a:rPr>
              <a:t>Support for Certifications (</a:t>
            </a:r>
            <a:r>
              <a:rPr lang="en-US" sz="1000" dirty="0" err="1">
                <a:solidFill>
                  <a:srgbClr val="1D165A"/>
                </a:solidFill>
              </a:rPr>
              <a:t>eHEX</a:t>
            </a:r>
            <a:r>
              <a:rPr lang="en-US" sz="1000" dirty="0">
                <a:solidFill>
                  <a:srgbClr val="1D165A"/>
                </a:solidFill>
              </a:rPr>
              <a:t>/Product, NIST/ MU2)</a:t>
            </a:r>
          </a:p>
          <a:p>
            <a:pPr lvl="0" indent="-91440" eaLnBrk="0" hangingPunct="0">
              <a:buFontTx/>
              <a:buChar char="-"/>
              <a:defRPr/>
            </a:pPr>
            <a:r>
              <a:rPr lang="en-US" sz="1000" dirty="0">
                <a:solidFill>
                  <a:srgbClr val="1D165A"/>
                </a:solidFill>
              </a:rPr>
              <a:t>Industry Security Scans</a:t>
            </a:r>
          </a:p>
          <a:p>
            <a:pPr lvl="0" indent="-91440" eaLnBrk="0" hangingPunct="0">
              <a:buFontTx/>
              <a:buChar char="-"/>
              <a:defRPr/>
            </a:pPr>
            <a:r>
              <a:rPr lang="en-US" sz="1000" dirty="0">
                <a:solidFill>
                  <a:srgbClr val="1D165A"/>
                </a:solidFill>
              </a:rPr>
              <a:t>System Admin Module GUI</a:t>
            </a:r>
          </a:p>
          <a:p>
            <a:pPr marL="285750" marR="0" lvl="0" indent="-285750" algn="l" defTabSz="914400" rtl="0" eaLnBrk="0" fontAlgn="base" latinLnBrk="0" hangingPunct="0">
              <a:lnSpc>
                <a:spcPct val="100000"/>
              </a:lnSpc>
              <a:spcBef>
                <a:spcPct val="0"/>
              </a:spcBef>
              <a:spcAft>
                <a:spcPct val="0"/>
              </a:spcAft>
              <a:buClrTx/>
              <a:buSzTx/>
              <a:buFontTx/>
              <a:buChar char="-"/>
              <a:tabLst/>
              <a:defRPr/>
            </a:pPr>
            <a:endParaRPr kumimoji="0" lang="en-US" sz="1250" b="0" i="0" u="none" strike="noStrike" kern="1200" cap="none" spc="0" normalizeH="0" baseline="0" noProof="0" dirty="0">
              <a:ln>
                <a:noFill/>
              </a:ln>
              <a:solidFill>
                <a:srgbClr val="A40000"/>
              </a:solidFill>
              <a:effectLst/>
              <a:uLnTx/>
              <a:uFillTx/>
              <a:latin typeface="Arial" charset="0"/>
              <a:ea typeface="MS PGothic" pitchFamily="34" charset="-128"/>
            </a:endParaRPr>
          </a:p>
        </p:txBody>
      </p:sp>
      <p:sp>
        <p:nvSpPr>
          <p:cNvPr id="36" name="TextBox 35"/>
          <p:cNvSpPr txBox="1"/>
          <p:nvPr/>
        </p:nvSpPr>
        <p:spPr>
          <a:xfrm>
            <a:off x="1447799" y="1913022"/>
            <a:ext cx="2743199" cy="1223412"/>
          </a:xfrm>
          <a:prstGeom prst="rect">
            <a:avLst/>
          </a:prstGeom>
          <a:noFill/>
        </p:spPr>
        <p:txBody>
          <a:bodyPr wrap="square">
            <a:spAutoFit/>
          </a:bodyPr>
          <a:lstStyle/>
          <a:p>
            <a:pPr algn="ctr" eaLnBrk="0" hangingPunct="0">
              <a:defRPr/>
            </a:pPr>
            <a:r>
              <a:rPr lang="en-US" sz="1100" b="1" dirty="0">
                <a:solidFill>
                  <a:srgbClr val="1D165A"/>
                </a:solidFill>
              </a:rPr>
              <a:t>4.0/4.2</a:t>
            </a:r>
          </a:p>
          <a:p>
            <a:pPr indent="-91440" eaLnBrk="0" hangingPunct="0">
              <a:buFontTx/>
              <a:buChar char="-"/>
              <a:defRPr/>
            </a:pPr>
            <a:r>
              <a:rPr lang="en-US" sz="1000" dirty="0">
                <a:solidFill>
                  <a:srgbClr val="1D165A"/>
                </a:solidFill>
              </a:rPr>
              <a:t>Direct Specification Support</a:t>
            </a:r>
          </a:p>
          <a:p>
            <a:pPr indent="-91440" eaLnBrk="0" hangingPunct="0">
              <a:buFontTx/>
              <a:buChar char="-"/>
              <a:defRPr/>
            </a:pPr>
            <a:r>
              <a:rPr lang="en-US" sz="1000" dirty="0">
                <a:solidFill>
                  <a:srgbClr val="1D165A"/>
                </a:solidFill>
              </a:rPr>
              <a:t>Message Throughput and Performance</a:t>
            </a:r>
          </a:p>
          <a:p>
            <a:pPr indent="-91440" eaLnBrk="0" hangingPunct="0">
              <a:buFontTx/>
              <a:buChar char="-"/>
              <a:defRPr/>
            </a:pPr>
            <a:r>
              <a:rPr lang="en-US" sz="1000" dirty="0">
                <a:solidFill>
                  <a:srgbClr val="1D165A"/>
                </a:solidFill>
              </a:rPr>
              <a:t>Multiple Application Server Support</a:t>
            </a:r>
          </a:p>
          <a:p>
            <a:pPr indent="-91440" eaLnBrk="0" hangingPunct="0">
              <a:buFontTx/>
              <a:buChar char="-"/>
              <a:defRPr/>
            </a:pPr>
            <a:r>
              <a:rPr lang="en-US" sz="1000" dirty="0">
                <a:solidFill>
                  <a:srgbClr val="1D165A"/>
                </a:solidFill>
              </a:rPr>
              <a:t>Event Logging and Usage Metrics</a:t>
            </a:r>
          </a:p>
          <a:p>
            <a:pPr indent="-91440" eaLnBrk="0" hangingPunct="0">
              <a:buFontTx/>
              <a:buChar char="-"/>
              <a:defRPr/>
            </a:pPr>
            <a:r>
              <a:rPr lang="en-US" sz="1000" dirty="0">
                <a:solidFill>
                  <a:srgbClr val="1D165A"/>
                </a:solidFill>
              </a:rPr>
              <a:t>Build Refinements and Application Stability</a:t>
            </a:r>
          </a:p>
          <a:p>
            <a:pPr marL="285750" marR="0" lvl="0" indent="-285750" algn="l" defTabSz="914400" rtl="0" eaLnBrk="0" fontAlgn="base" latinLnBrk="0" hangingPunct="0">
              <a:lnSpc>
                <a:spcPct val="100000"/>
              </a:lnSpc>
              <a:spcBef>
                <a:spcPct val="0"/>
              </a:spcBef>
              <a:spcAft>
                <a:spcPct val="0"/>
              </a:spcAft>
              <a:buClrTx/>
              <a:buSzTx/>
              <a:buFontTx/>
              <a:buChar char="-"/>
              <a:tabLst/>
              <a:defRPr/>
            </a:pPr>
            <a:endParaRPr kumimoji="0" lang="en-US" sz="1250" b="0" i="0" u="none" strike="noStrike" kern="1200" cap="none" spc="0" normalizeH="0" baseline="0" noProof="0" dirty="0">
              <a:ln>
                <a:noFill/>
              </a:ln>
              <a:solidFill>
                <a:srgbClr val="251D75"/>
              </a:solidFill>
              <a:effectLst/>
              <a:uLnTx/>
              <a:uFillTx/>
              <a:latin typeface="Arial" charset="0"/>
              <a:ea typeface="MS PGothic" pitchFamily="34" charset="-128"/>
            </a:endParaRPr>
          </a:p>
        </p:txBody>
      </p:sp>
      <p:sp>
        <p:nvSpPr>
          <p:cNvPr id="37" name="TextBox 36"/>
          <p:cNvSpPr txBox="1"/>
          <p:nvPr/>
        </p:nvSpPr>
        <p:spPr>
          <a:xfrm>
            <a:off x="3810007" y="988497"/>
            <a:ext cx="1447793" cy="1069524"/>
          </a:xfrm>
          <a:prstGeom prst="rect">
            <a:avLst/>
          </a:prstGeom>
          <a:noFill/>
        </p:spPr>
        <p:txBody>
          <a:bodyPr wrap="square">
            <a:spAutoFit/>
          </a:bodyPr>
          <a:lstStyle/>
          <a:p>
            <a:pPr marL="0" marR="0" lvl="0" indent="0" algn="ctr" defTabSz="914400" eaLnBrk="0" latinLnBrk="0" hangingPunct="0">
              <a:lnSpc>
                <a:spcPct val="100000"/>
              </a:lnSpc>
              <a:buClrTx/>
              <a:buSzTx/>
              <a:buFontTx/>
              <a:buNone/>
              <a:tabLst/>
              <a:defRPr/>
            </a:pPr>
            <a:r>
              <a:rPr lang="en-US" sz="1100" b="1" dirty="0">
                <a:solidFill>
                  <a:srgbClr val="1D165A"/>
                </a:solidFill>
              </a:rPr>
              <a:t>4.5</a:t>
            </a:r>
          </a:p>
          <a:p>
            <a:pPr marR="0" lvl="0" indent="-91440" defTabSz="914400" eaLnBrk="0" latinLnBrk="0" hangingPunct="0">
              <a:lnSpc>
                <a:spcPct val="100000"/>
              </a:lnSpc>
              <a:buClrTx/>
              <a:buSzTx/>
              <a:buFontTx/>
              <a:buChar char="-"/>
              <a:tabLst/>
              <a:defRPr/>
            </a:pPr>
            <a:r>
              <a:rPr lang="en-US" sz="1000" dirty="0">
                <a:solidFill>
                  <a:srgbClr val="1D165A"/>
                </a:solidFill>
              </a:rPr>
              <a:t>Gateway Admin</a:t>
            </a:r>
          </a:p>
          <a:p>
            <a:pPr marR="0" lvl="0" indent="-91440" defTabSz="914400" eaLnBrk="0" latinLnBrk="0" hangingPunct="0">
              <a:lnSpc>
                <a:spcPct val="100000"/>
              </a:lnSpc>
              <a:buClrTx/>
              <a:buSzTx/>
              <a:buFontTx/>
              <a:buChar char="-"/>
              <a:tabLst/>
              <a:defRPr/>
            </a:pPr>
            <a:r>
              <a:rPr lang="en-US" sz="1000" dirty="0">
                <a:solidFill>
                  <a:srgbClr val="1D165A"/>
                </a:solidFill>
              </a:rPr>
              <a:t>X12 Auditing</a:t>
            </a:r>
          </a:p>
          <a:p>
            <a:pPr marR="0" lvl="0" indent="-91440" defTabSz="914400" eaLnBrk="0" latinLnBrk="0" hangingPunct="0">
              <a:lnSpc>
                <a:spcPct val="100000"/>
              </a:lnSpc>
              <a:buClrTx/>
              <a:buSzTx/>
              <a:buFontTx/>
              <a:buChar char="-"/>
              <a:tabLst/>
              <a:defRPr/>
            </a:pPr>
            <a:r>
              <a:rPr lang="en-US" sz="1000" dirty="0">
                <a:solidFill>
                  <a:srgbClr val="1D165A"/>
                </a:solidFill>
              </a:rPr>
              <a:t>Auto of Direct Tests</a:t>
            </a:r>
          </a:p>
          <a:p>
            <a:pPr marR="0" lvl="0" indent="-91440" defTabSz="914400" eaLnBrk="0" latinLnBrk="0" hangingPunct="0">
              <a:lnSpc>
                <a:spcPct val="100000"/>
              </a:lnSpc>
              <a:buClrTx/>
              <a:buSzTx/>
              <a:buFontTx/>
              <a:buChar char="-"/>
              <a:tabLst/>
              <a:defRPr/>
            </a:pPr>
            <a:r>
              <a:rPr lang="en-US" sz="1000" dirty="0">
                <a:solidFill>
                  <a:srgbClr val="1D165A"/>
                </a:solidFill>
              </a:rPr>
              <a:t>FHIR/HPD Demos</a:t>
            </a:r>
          </a:p>
          <a:p>
            <a:pPr marL="285750" marR="0" lvl="0" indent="-285750" algn="l" defTabSz="914400" rtl="0" eaLnBrk="0" fontAlgn="base" latinLnBrk="0" hangingPunct="0">
              <a:lnSpc>
                <a:spcPct val="100000"/>
              </a:lnSpc>
              <a:spcBef>
                <a:spcPct val="0"/>
              </a:spcBef>
              <a:spcAft>
                <a:spcPct val="0"/>
              </a:spcAft>
              <a:buClrTx/>
              <a:buSzTx/>
              <a:buFontTx/>
              <a:buChar char="-"/>
              <a:tabLst/>
              <a:defRPr/>
            </a:pPr>
            <a:endParaRPr kumimoji="0" lang="en-US" sz="1250" b="0" i="0" u="none" strike="noStrike" kern="1200" cap="none" spc="0" normalizeH="0" baseline="0" noProof="0" dirty="0">
              <a:ln>
                <a:noFill/>
              </a:ln>
              <a:solidFill>
                <a:srgbClr val="1D165A"/>
              </a:solidFill>
              <a:effectLst/>
              <a:uLnTx/>
              <a:uFillTx/>
              <a:latin typeface="Arial" charset="0"/>
              <a:ea typeface="MS PGothic" pitchFamily="34" charset="-128"/>
            </a:endParaRPr>
          </a:p>
        </p:txBody>
      </p:sp>
      <p:sp>
        <p:nvSpPr>
          <p:cNvPr id="38" name="Title 1"/>
          <p:cNvSpPr>
            <a:spLocks noGrp="1"/>
          </p:cNvSpPr>
          <p:nvPr>
            <p:ph type="title"/>
          </p:nvPr>
        </p:nvSpPr>
        <p:spPr>
          <a:xfrm>
            <a:off x="2362200" y="49212"/>
            <a:ext cx="6705600" cy="788988"/>
          </a:xfrm>
        </p:spPr>
        <p:txBody>
          <a:bodyPr>
            <a:noAutofit/>
          </a:bodyPr>
          <a:lstStyle/>
          <a:p>
            <a:pPr>
              <a:defRPr/>
            </a:pPr>
            <a:r>
              <a:rPr lang="en-US" altLang="en-US" dirty="0">
                <a:solidFill>
                  <a:schemeClr val="accent1"/>
                </a:solidFill>
                <a:ea typeface="ＭＳ Ｐゴシック" pitchFamily="34" charset="-128"/>
              </a:rPr>
              <a:t>CONNECT Key Releases</a:t>
            </a:r>
            <a:br>
              <a:rPr lang="en-US" altLang="en-US" dirty="0">
                <a:ea typeface="ＭＳ Ｐゴシック" pitchFamily="34" charset="-128"/>
              </a:rPr>
            </a:br>
            <a:r>
              <a:rPr lang="en-US" altLang="en-US" sz="2200" dirty="0">
                <a:solidFill>
                  <a:srgbClr val="A40000"/>
                </a:solidFill>
                <a:ea typeface="ＭＳ Ｐゴシック" pitchFamily="34" charset="-128"/>
              </a:rPr>
              <a:t>Reference Implementation to Enterprise Application</a:t>
            </a:r>
            <a:r>
              <a:rPr lang="en-US" altLang="en-US" dirty="0">
                <a:solidFill>
                  <a:srgbClr val="A40000"/>
                </a:solidFill>
                <a:ea typeface="ＭＳ Ｐゴシック" pitchFamily="34" charset="-128"/>
              </a:rPr>
              <a:t> </a:t>
            </a:r>
          </a:p>
        </p:txBody>
      </p:sp>
      <p:sp>
        <p:nvSpPr>
          <p:cNvPr id="5" name="Rectangle 4">
            <a:extLst>
              <a:ext uri="{FF2B5EF4-FFF2-40B4-BE49-F238E27FC236}">
                <a16:creationId xmlns:a16="http://schemas.microsoft.com/office/drawing/2014/main" id="{23B2E361-E96D-43FC-A189-76B0F420B6E0}"/>
              </a:ext>
            </a:extLst>
          </p:cNvPr>
          <p:cNvSpPr/>
          <p:nvPr/>
        </p:nvSpPr>
        <p:spPr bwMode="auto">
          <a:xfrm>
            <a:off x="381000" y="3274615"/>
            <a:ext cx="9144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112" charset="0"/>
                <a:ea typeface="ＭＳ Ｐゴシック" pitchFamily="-112" charset="-128"/>
                <a:cs typeface="ＭＳ Ｐゴシック" pitchFamily="-112" charset="-128"/>
              </a:rPr>
              <a:t>2011</a:t>
            </a:r>
          </a:p>
        </p:txBody>
      </p:sp>
      <p:sp>
        <p:nvSpPr>
          <p:cNvPr id="39" name="Rectangle 38">
            <a:extLst>
              <a:ext uri="{FF2B5EF4-FFF2-40B4-BE49-F238E27FC236}">
                <a16:creationId xmlns:a16="http://schemas.microsoft.com/office/drawing/2014/main" id="{9B9219BF-1021-4CF6-802D-22128FE41941}"/>
              </a:ext>
            </a:extLst>
          </p:cNvPr>
          <p:cNvSpPr/>
          <p:nvPr/>
        </p:nvSpPr>
        <p:spPr bwMode="auto">
          <a:xfrm>
            <a:off x="1295400" y="3274615"/>
            <a:ext cx="914400" cy="304800"/>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112" charset="0"/>
                <a:ea typeface="ＭＳ Ｐゴシック" pitchFamily="-112" charset="-128"/>
                <a:cs typeface="ＭＳ Ｐゴシック" pitchFamily="-112" charset="-128"/>
              </a:rPr>
              <a:t>2012</a:t>
            </a:r>
          </a:p>
        </p:txBody>
      </p:sp>
      <p:sp>
        <p:nvSpPr>
          <p:cNvPr id="41" name="Rectangle 40">
            <a:extLst>
              <a:ext uri="{FF2B5EF4-FFF2-40B4-BE49-F238E27FC236}">
                <a16:creationId xmlns:a16="http://schemas.microsoft.com/office/drawing/2014/main" id="{EB45CB7C-0C10-4BAD-BD8D-DA32A1D9E794}"/>
              </a:ext>
            </a:extLst>
          </p:cNvPr>
          <p:cNvSpPr/>
          <p:nvPr/>
        </p:nvSpPr>
        <p:spPr bwMode="auto">
          <a:xfrm>
            <a:off x="2209800" y="3274615"/>
            <a:ext cx="9144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112" charset="0"/>
                <a:ea typeface="ＭＳ Ｐゴシック" pitchFamily="-112" charset="-128"/>
                <a:cs typeface="ＭＳ Ｐゴシック" pitchFamily="-112" charset="-128"/>
              </a:rPr>
              <a:t>2013</a:t>
            </a:r>
          </a:p>
        </p:txBody>
      </p:sp>
      <p:sp>
        <p:nvSpPr>
          <p:cNvPr id="42" name="Rectangle 41">
            <a:extLst>
              <a:ext uri="{FF2B5EF4-FFF2-40B4-BE49-F238E27FC236}">
                <a16:creationId xmlns:a16="http://schemas.microsoft.com/office/drawing/2014/main" id="{D3CCECED-65F3-49AA-B079-BDCF96E86597}"/>
              </a:ext>
            </a:extLst>
          </p:cNvPr>
          <p:cNvSpPr/>
          <p:nvPr/>
        </p:nvSpPr>
        <p:spPr bwMode="auto">
          <a:xfrm>
            <a:off x="3124200" y="3274615"/>
            <a:ext cx="914400" cy="304800"/>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112" charset="0"/>
                <a:ea typeface="ＭＳ Ｐゴシック" pitchFamily="-112" charset="-128"/>
                <a:cs typeface="ＭＳ Ｐゴシック" pitchFamily="-112" charset="-128"/>
              </a:rPr>
              <a:t>2014</a:t>
            </a:r>
          </a:p>
        </p:txBody>
      </p:sp>
      <p:sp>
        <p:nvSpPr>
          <p:cNvPr id="44" name="Rectangle 43">
            <a:extLst>
              <a:ext uri="{FF2B5EF4-FFF2-40B4-BE49-F238E27FC236}">
                <a16:creationId xmlns:a16="http://schemas.microsoft.com/office/drawing/2014/main" id="{4E47F9B4-8746-4B7E-9572-EA3E7A952E94}"/>
              </a:ext>
            </a:extLst>
          </p:cNvPr>
          <p:cNvSpPr/>
          <p:nvPr/>
        </p:nvSpPr>
        <p:spPr bwMode="auto">
          <a:xfrm>
            <a:off x="4038600" y="3274615"/>
            <a:ext cx="9144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112" charset="0"/>
                <a:ea typeface="ＭＳ Ｐゴシック" pitchFamily="-112" charset="-128"/>
                <a:cs typeface="ＭＳ Ｐゴシック" pitchFamily="-112" charset="-128"/>
              </a:rPr>
              <a:t>2015</a:t>
            </a:r>
          </a:p>
        </p:txBody>
      </p:sp>
      <p:sp>
        <p:nvSpPr>
          <p:cNvPr id="45" name="Rectangle 44">
            <a:extLst>
              <a:ext uri="{FF2B5EF4-FFF2-40B4-BE49-F238E27FC236}">
                <a16:creationId xmlns:a16="http://schemas.microsoft.com/office/drawing/2014/main" id="{A551FA29-263E-485B-98A1-CAB3F8C7E147}"/>
              </a:ext>
            </a:extLst>
          </p:cNvPr>
          <p:cNvSpPr/>
          <p:nvPr/>
        </p:nvSpPr>
        <p:spPr bwMode="auto">
          <a:xfrm>
            <a:off x="4953000" y="3274615"/>
            <a:ext cx="914400" cy="304800"/>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112" charset="0"/>
                <a:ea typeface="ＭＳ Ｐゴシック" pitchFamily="-112" charset="-128"/>
                <a:cs typeface="ＭＳ Ｐゴシック" pitchFamily="-112" charset="-128"/>
              </a:rPr>
              <a:t>2016</a:t>
            </a:r>
          </a:p>
        </p:txBody>
      </p:sp>
      <p:sp>
        <p:nvSpPr>
          <p:cNvPr id="46" name="Rectangle 45">
            <a:extLst>
              <a:ext uri="{FF2B5EF4-FFF2-40B4-BE49-F238E27FC236}">
                <a16:creationId xmlns:a16="http://schemas.microsoft.com/office/drawing/2014/main" id="{5C0BAACE-5510-4B3C-AA7C-8FC80F163680}"/>
              </a:ext>
            </a:extLst>
          </p:cNvPr>
          <p:cNvSpPr/>
          <p:nvPr/>
        </p:nvSpPr>
        <p:spPr bwMode="auto">
          <a:xfrm>
            <a:off x="5867400" y="3274615"/>
            <a:ext cx="9144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112" charset="0"/>
                <a:ea typeface="ＭＳ Ｐゴシック" pitchFamily="-112" charset="-128"/>
                <a:cs typeface="ＭＳ Ｐゴシック" pitchFamily="-112" charset="-128"/>
              </a:rPr>
              <a:t>2017</a:t>
            </a:r>
          </a:p>
        </p:txBody>
      </p:sp>
      <p:sp>
        <p:nvSpPr>
          <p:cNvPr id="47" name="Rectangle 46">
            <a:extLst>
              <a:ext uri="{FF2B5EF4-FFF2-40B4-BE49-F238E27FC236}">
                <a16:creationId xmlns:a16="http://schemas.microsoft.com/office/drawing/2014/main" id="{A132E760-1E06-4AA4-B2C2-FCA9701A7978}"/>
              </a:ext>
            </a:extLst>
          </p:cNvPr>
          <p:cNvSpPr/>
          <p:nvPr/>
        </p:nvSpPr>
        <p:spPr bwMode="auto">
          <a:xfrm>
            <a:off x="6781800" y="3274615"/>
            <a:ext cx="914400" cy="304800"/>
          </a:xfrm>
          <a:prstGeom prst="rect">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112" charset="0"/>
                <a:ea typeface="ＭＳ Ｐゴシック" pitchFamily="-112" charset="-128"/>
                <a:cs typeface="ＭＳ Ｐゴシック" pitchFamily="-112" charset="-128"/>
              </a:rPr>
              <a:t>2018</a:t>
            </a:r>
          </a:p>
        </p:txBody>
      </p:sp>
      <p:sp>
        <p:nvSpPr>
          <p:cNvPr id="48" name="Rectangle 47">
            <a:extLst>
              <a:ext uri="{FF2B5EF4-FFF2-40B4-BE49-F238E27FC236}">
                <a16:creationId xmlns:a16="http://schemas.microsoft.com/office/drawing/2014/main" id="{E8AC70FE-F06A-41B9-8E55-88050E2A9DCD}"/>
              </a:ext>
            </a:extLst>
          </p:cNvPr>
          <p:cNvSpPr/>
          <p:nvPr/>
        </p:nvSpPr>
        <p:spPr bwMode="auto">
          <a:xfrm>
            <a:off x="7696200" y="3274615"/>
            <a:ext cx="9144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112" charset="0"/>
                <a:ea typeface="ＭＳ Ｐゴシック" pitchFamily="-112" charset="-128"/>
                <a:cs typeface="ＭＳ Ｐゴシック" pitchFamily="-112" charset="-128"/>
              </a:rPr>
              <a:t>2019</a:t>
            </a:r>
          </a:p>
        </p:txBody>
      </p:sp>
      <p:cxnSp>
        <p:nvCxnSpPr>
          <p:cNvPr id="17" name="Straight Arrow Connector 16">
            <a:extLst>
              <a:ext uri="{FF2B5EF4-FFF2-40B4-BE49-F238E27FC236}">
                <a16:creationId xmlns:a16="http://schemas.microsoft.com/office/drawing/2014/main" id="{4DF279FD-DAC0-455B-A2B4-EDCDB5D6FCAD}"/>
              </a:ext>
            </a:extLst>
          </p:cNvPr>
          <p:cNvCxnSpPr>
            <a:cxnSpLocks/>
          </p:cNvCxnSpPr>
          <p:nvPr/>
        </p:nvCxnSpPr>
        <p:spPr bwMode="auto">
          <a:xfrm flipV="1">
            <a:off x="866024" y="1791563"/>
            <a:ext cx="0" cy="1485037"/>
          </a:xfrm>
          <a:prstGeom prst="straightConnector1">
            <a:avLst/>
          </a:prstGeom>
          <a:solidFill>
            <a:schemeClr val="accent1"/>
          </a:solidFill>
          <a:ln w="19050" cap="flat" cmpd="sng" algn="ctr">
            <a:solidFill>
              <a:schemeClr val="tx2"/>
            </a:solidFill>
            <a:prstDash val="solid"/>
            <a:round/>
            <a:headEnd type="none" w="med" len="med"/>
            <a:tailEnd type="triangle" w="lg" len="med"/>
          </a:ln>
          <a:effectLst/>
        </p:spPr>
      </p:cxnSp>
      <p:cxnSp>
        <p:nvCxnSpPr>
          <p:cNvPr id="65" name="Straight Arrow Connector 64">
            <a:extLst>
              <a:ext uri="{FF2B5EF4-FFF2-40B4-BE49-F238E27FC236}">
                <a16:creationId xmlns:a16="http://schemas.microsoft.com/office/drawing/2014/main" id="{545659E2-9A77-4137-962A-4E5898992810}"/>
              </a:ext>
            </a:extLst>
          </p:cNvPr>
          <p:cNvCxnSpPr>
            <a:cxnSpLocks/>
            <a:stCxn id="41" idx="0"/>
          </p:cNvCxnSpPr>
          <p:nvPr/>
        </p:nvCxnSpPr>
        <p:spPr bwMode="auto">
          <a:xfrm flipV="1">
            <a:off x="2667000" y="2964663"/>
            <a:ext cx="0" cy="309952"/>
          </a:xfrm>
          <a:prstGeom prst="straightConnector1">
            <a:avLst/>
          </a:prstGeom>
          <a:solidFill>
            <a:schemeClr val="accent1"/>
          </a:solidFill>
          <a:ln w="19050" cap="flat" cmpd="sng" algn="ctr">
            <a:solidFill>
              <a:schemeClr val="tx2"/>
            </a:solidFill>
            <a:prstDash val="solid"/>
            <a:round/>
            <a:headEnd type="none" w="med" len="med"/>
            <a:tailEnd type="triangle" w="lg" len="med"/>
          </a:ln>
          <a:effectLst/>
        </p:spPr>
      </p:cxnSp>
      <p:cxnSp>
        <p:nvCxnSpPr>
          <p:cNvPr id="67" name="Straight Arrow Connector 66">
            <a:extLst>
              <a:ext uri="{FF2B5EF4-FFF2-40B4-BE49-F238E27FC236}">
                <a16:creationId xmlns:a16="http://schemas.microsoft.com/office/drawing/2014/main" id="{2E0673FE-E202-4B69-93DD-2678BA502847}"/>
              </a:ext>
            </a:extLst>
          </p:cNvPr>
          <p:cNvCxnSpPr>
            <a:cxnSpLocks/>
            <a:stCxn id="39" idx="2"/>
          </p:cNvCxnSpPr>
          <p:nvPr/>
        </p:nvCxnSpPr>
        <p:spPr bwMode="auto">
          <a:xfrm>
            <a:off x="1752600" y="3579415"/>
            <a:ext cx="0" cy="451248"/>
          </a:xfrm>
          <a:prstGeom prst="straightConnector1">
            <a:avLst/>
          </a:prstGeom>
          <a:solidFill>
            <a:schemeClr val="accent1"/>
          </a:solidFill>
          <a:ln w="19050" cap="flat" cmpd="sng" algn="ctr">
            <a:solidFill>
              <a:schemeClr val="tx2"/>
            </a:solidFill>
            <a:prstDash val="solid"/>
            <a:round/>
            <a:headEnd type="none" w="med" len="med"/>
            <a:tailEnd type="triangle" w="lg" len="med"/>
          </a:ln>
          <a:effectLst/>
        </p:spPr>
      </p:cxnSp>
      <p:cxnSp>
        <p:nvCxnSpPr>
          <p:cNvPr id="72" name="Straight Arrow Connector 71">
            <a:extLst>
              <a:ext uri="{FF2B5EF4-FFF2-40B4-BE49-F238E27FC236}">
                <a16:creationId xmlns:a16="http://schemas.microsoft.com/office/drawing/2014/main" id="{8C40AE2E-ED02-4679-B675-C9B712D4B487}"/>
              </a:ext>
            </a:extLst>
          </p:cNvPr>
          <p:cNvCxnSpPr>
            <a:cxnSpLocks/>
          </p:cNvCxnSpPr>
          <p:nvPr/>
        </p:nvCxnSpPr>
        <p:spPr bwMode="auto">
          <a:xfrm>
            <a:off x="3352800" y="3588982"/>
            <a:ext cx="0" cy="1288625"/>
          </a:xfrm>
          <a:prstGeom prst="straightConnector1">
            <a:avLst/>
          </a:prstGeom>
          <a:solidFill>
            <a:schemeClr val="accent1"/>
          </a:solidFill>
          <a:ln w="19050" cap="flat" cmpd="sng" algn="ctr">
            <a:solidFill>
              <a:schemeClr val="tx2"/>
            </a:solidFill>
            <a:prstDash val="solid"/>
            <a:round/>
            <a:headEnd type="none" w="med" len="med"/>
            <a:tailEnd type="triangle" w="lg" len="med"/>
          </a:ln>
          <a:effectLst/>
        </p:spPr>
      </p:cxnSp>
      <p:cxnSp>
        <p:nvCxnSpPr>
          <p:cNvPr id="74" name="Straight Arrow Connector 73">
            <a:extLst>
              <a:ext uri="{FF2B5EF4-FFF2-40B4-BE49-F238E27FC236}">
                <a16:creationId xmlns:a16="http://schemas.microsoft.com/office/drawing/2014/main" id="{FA0F9595-E07A-41D2-B583-825B507EEFE3}"/>
              </a:ext>
            </a:extLst>
          </p:cNvPr>
          <p:cNvCxnSpPr>
            <a:cxnSpLocks/>
          </p:cNvCxnSpPr>
          <p:nvPr/>
        </p:nvCxnSpPr>
        <p:spPr bwMode="auto">
          <a:xfrm flipV="1">
            <a:off x="4572000" y="1913022"/>
            <a:ext cx="0" cy="1378388"/>
          </a:xfrm>
          <a:prstGeom prst="straightConnector1">
            <a:avLst/>
          </a:prstGeom>
          <a:solidFill>
            <a:schemeClr val="accent1"/>
          </a:solidFill>
          <a:ln w="19050" cap="flat" cmpd="sng" algn="ctr">
            <a:solidFill>
              <a:schemeClr val="tx2"/>
            </a:solidFill>
            <a:prstDash val="solid"/>
            <a:round/>
            <a:headEnd type="none" w="med" len="med"/>
            <a:tailEnd type="triangle" w="lg" len="med"/>
          </a:ln>
          <a:effectLst/>
        </p:spPr>
      </p:cxnSp>
      <p:cxnSp>
        <p:nvCxnSpPr>
          <p:cNvPr id="76" name="Straight Arrow Connector 75">
            <a:extLst>
              <a:ext uri="{FF2B5EF4-FFF2-40B4-BE49-F238E27FC236}">
                <a16:creationId xmlns:a16="http://schemas.microsoft.com/office/drawing/2014/main" id="{FC60034E-F0AD-4597-AB94-B090867F5871}"/>
              </a:ext>
            </a:extLst>
          </p:cNvPr>
          <p:cNvCxnSpPr>
            <a:cxnSpLocks/>
          </p:cNvCxnSpPr>
          <p:nvPr/>
        </p:nvCxnSpPr>
        <p:spPr bwMode="auto">
          <a:xfrm>
            <a:off x="5257800" y="3616561"/>
            <a:ext cx="0" cy="521103"/>
          </a:xfrm>
          <a:prstGeom prst="straightConnector1">
            <a:avLst/>
          </a:prstGeom>
          <a:solidFill>
            <a:schemeClr val="accent1"/>
          </a:solidFill>
          <a:ln w="19050" cap="flat" cmpd="sng" algn="ctr">
            <a:solidFill>
              <a:schemeClr val="tx2"/>
            </a:solidFill>
            <a:prstDash val="solid"/>
            <a:round/>
            <a:headEnd type="none" w="med" len="med"/>
            <a:tailEnd type="triangle" w="lg" len="med"/>
          </a:ln>
          <a:effectLst/>
        </p:spPr>
      </p:cxnSp>
      <p:sp>
        <p:nvSpPr>
          <p:cNvPr id="77" name="TextBox 76">
            <a:extLst>
              <a:ext uri="{FF2B5EF4-FFF2-40B4-BE49-F238E27FC236}">
                <a16:creationId xmlns:a16="http://schemas.microsoft.com/office/drawing/2014/main" id="{18CD6162-ED40-4AC1-ADFF-976E031976C2}"/>
              </a:ext>
            </a:extLst>
          </p:cNvPr>
          <p:cNvSpPr txBox="1"/>
          <p:nvPr/>
        </p:nvSpPr>
        <p:spPr>
          <a:xfrm>
            <a:off x="3925131" y="4300050"/>
            <a:ext cx="2642931" cy="1377300"/>
          </a:xfrm>
          <a:prstGeom prst="rect">
            <a:avLst/>
          </a:prstGeom>
          <a:noFill/>
        </p:spPr>
        <p:txBody>
          <a:bodyPr wrap="square">
            <a:spAutoFit/>
          </a:bodyPr>
          <a:lstStyle/>
          <a:p>
            <a:pPr lvl="0" algn="ctr" eaLnBrk="0" hangingPunct="0">
              <a:defRPr/>
            </a:pPr>
            <a:r>
              <a:rPr lang="en-US" sz="1100" b="1" dirty="0">
                <a:solidFill>
                  <a:srgbClr val="1D165A"/>
                </a:solidFill>
              </a:rPr>
              <a:t>4.6/4.7</a:t>
            </a:r>
          </a:p>
          <a:p>
            <a:pPr lvl="0" indent="-91440" eaLnBrk="0" hangingPunct="0">
              <a:buFontTx/>
              <a:buChar char="-"/>
              <a:defRPr/>
            </a:pPr>
            <a:r>
              <a:rPr lang="en-US" sz="1000" dirty="0">
                <a:solidFill>
                  <a:srgbClr val="2B2187"/>
                </a:solidFill>
              </a:rPr>
              <a:t>Hibernate has been upgraded</a:t>
            </a:r>
          </a:p>
          <a:p>
            <a:pPr lvl="0" indent="-91440" eaLnBrk="0" hangingPunct="0">
              <a:buFontTx/>
              <a:buChar char="-"/>
              <a:defRPr/>
            </a:pPr>
            <a:r>
              <a:rPr lang="en-US" sz="1000" dirty="0">
                <a:solidFill>
                  <a:srgbClr val="2B2187"/>
                </a:solidFill>
              </a:rPr>
              <a:t>Audit logging enhancements.</a:t>
            </a:r>
          </a:p>
          <a:p>
            <a:pPr lvl="0" indent="-91440" eaLnBrk="0" hangingPunct="0">
              <a:buFontTx/>
              <a:buChar char="-"/>
              <a:defRPr/>
            </a:pPr>
            <a:r>
              <a:rPr lang="en-US" sz="1000" dirty="0">
                <a:solidFill>
                  <a:srgbClr val="2B2187"/>
                </a:solidFill>
              </a:rPr>
              <a:t>System Administration Module  includes an audit viewer and security enhancements</a:t>
            </a:r>
          </a:p>
          <a:p>
            <a:pPr lvl="0" indent="-91440" eaLnBrk="0" hangingPunct="0">
              <a:buFontTx/>
              <a:buChar char="-"/>
              <a:defRPr/>
            </a:pPr>
            <a:r>
              <a:rPr lang="en-US" sz="1000" dirty="0">
                <a:solidFill>
                  <a:srgbClr val="2B2187"/>
                </a:solidFill>
              </a:rPr>
              <a:t>Automated testing moved to </a:t>
            </a:r>
            <a:r>
              <a:rPr lang="en-US" sz="1000" dirty="0" err="1">
                <a:solidFill>
                  <a:srgbClr val="2B2187"/>
                </a:solidFill>
              </a:rPr>
              <a:t>Wildfly</a:t>
            </a:r>
            <a:r>
              <a:rPr lang="en-US" sz="1000" dirty="0">
                <a:solidFill>
                  <a:srgbClr val="2B2187"/>
                </a:solidFill>
              </a:rPr>
              <a:t>.</a:t>
            </a:r>
          </a:p>
          <a:p>
            <a:pPr lvl="0" indent="-91440" eaLnBrk="0" hangingPunct="0">
              <a:buFontTx/>
              <a:buChar char="-"/>
              <a:defRPr/>
            </a:pPr>
            <a:endParaRPr lang="en-US" sz="1000" dirty="0">
              <a:solidFill>
                <a:srgbClr val="2B2187"/>
              </a:solidFill>
            </a:endParaRPr>
          </a:p>
          <a:p>
            <a:pPr marL="285750" marR="0" lvl="0" indent="-285750" algn="l" defTabSz="914400" rtl="0" eaLnBrk="0" fontAlgn="base" latinLnBrk="0" hangingPunct="0">
              <a:lnSpc>
                <a:spcPct val="100000"/>
              </a:lnSpc>
              <a:spcBef>
                <a:spcPct val="0"/>
              </a:spcBef>
              <a:spcAft>
                <a:spcPct val="0"/>
              </a:spcAft>
              <a:buClrTx/>
              <a:buSzTx/>
              <a:buFontTx/>
              <a:buChar char="-"/>
              <a:tabLst/>
              <a:defRPr/>
            </a:pPr>
            <a:endParaRPr kumimoji="0" lang="en-US" sz="1250" b="0" i="0" u="none" strike="noStrike" kern="1200" cap="none" spc="0" normalizeH="0" baseline="0" noProof="0" dirty="0">
              <a:ln>
                <a:noFill/>
              </a:ln>
              <a:solidFill>
                <a:srgbClr val="A40000"/>
              </a:solidFill>
              <a:effectLst/>
              <a:uLnTx/>
              <a:uFillTx/>
              <a:latin typeface="Arial" charset="0"/>
              <a:ea typeface="MS PGothic" pitchFamily="34" charset="-128"/>
            </a:endParaRPr>
          </a:p>
        </p:txBody>
      </p:sp>
      <p:cxnSp>
        <p:nvCxnSpPr>
          <p:cNvPr id="78" name="Straight Arrow Connector 77">
            <a:extLst>
              <a:ext uri="{FF2B5EF4-FFF2-40B4-BE49-F238E27FC236}">
                <a16:creationId xmlns:a16="http://schemas.microsoft.com/office/drawing/2014/main" id="{C71E37ED-7CFE-4C94-BED6-DF7A65C85C3E}"/>
              </a:ext>
            </a:extLst>
          </p:cNvPr>
          <p:cNvCxnSpPr>
            <a:cxnSpLocks/>
          </p:cNvCxnSpPr>
          <p:nvPr/>
        </p:nvCxnSpPr>
        <p:spPr bwMode="auto">
          <a:xfrm flipV="1">
            <a:off x="6324600" y="2936842"/>
            <a:ext cx="0" cy="317858"/>
          </a:xfrm>
          <a:prstGeom prst="straightConnector1">
            <a:avLst/>
          </a:prstGeom>
          <a:solidFill>
            <a:schemeClr val="accent1"/>
          </a:solidFill>
          <a:ln w="19050" cap="flat" cmpd="sng" algn="ctr">
            <a:solidFill>
              <a:schemeClr val="tx2"/>
            </a:solidFill>
            <a:prstDash val="solid"/>
            <a:round/>
            <a:headEnd type="none" w="med" len="med"/>
            <a:tailEnd type="triangle" w="lg" len="med"/>
          </a:ln>
          <a:effectLst/>
        </p:spPr>
      </p:cxnSp>
      <p:sp>
        <p:nvSpPr>
          <p:cNvPr id="79" name="TextBox 78">
            <a:extLst>
              <a:ext uri="{FF2B5EF4-FFF2-40B4-BE49-F238E27FC236}">
                <a16:creationId xmlns:a16="http://schemas.microsoft.com/office/drawing/2014/main" id="{9BE12E59-1B9B-41C2-B3E3-1BD3AD2544BA}"/>
              </a:ext>
            </a:extLst>
          </p:cNvPr>
          <p:cNvSpPr txBox="1"/>
          <p:nvPr/>
        </p:nvSpPr>
        <p:spPr>
          <a:xfrm>
            <a:off x="4914901" y="1780705"/>
            <a:ext cx="1981198" cy="1377300"/>
          </a:xfrm>
          <a:prstGeom prst="rect">
            <a:avLst/>
          </a:prstGeom>
          <a:noFill/>
        </p:spPr>
        <p:txBody>
          <a:bodyPr wrap="square">
            <a:spAutoFit/>
          </a:bodyPr>
          <a:lstStyle/>
          <a:p>
            <a:pPr lvl="0" algn="ctr" eaLnBrk="0" hangingPunct="0">
              <a:defRPr/>
            </a:pPr>
            <a:r>
              <a:rPr lang="en-US" sz="1100" b="1" dirty="0">
                <a:solidFill>
                  <a:srgbClr val="1D165A"/>
                </a:solidFill>
              </a:rPr>
              <a:t>5.0</a:t>
            </a:r>
          </a:p>
          <a:p>
            <a:pPr lvl="0" indent="-91440" eaLnBrk="0" hangingPunct="0">
              <a:buFontTx/>
              <a:buChar char="-"/>
              <a:defRPr/>
            </a:pPr>
            <a:r>
              <a:rPr lang="en-US" sz="1000" dirty="0">
                <a:solidFill>
                  <a:srgbClr val="1D165A"/>
                </a:solidFill>
              </a:rPr>
              <a:t>Hibernate upgraded</a:t>
            </a:r>
          </a:p>
          <a:p>
            <a:pPr lvl="0" indent="-91440" eaLnBrk="0" hangingPunct="0">
              <a:buFontTx/>
              <a:buChar char="-"/>
              <a:defRPr/>
            </a:pPr>
            <a:r>
              <a:rPr lang="en-US" sz="1000" dirty="0">
                <a:solidFill>
                  <a:srgbClr val="1D165A"/>
                </a:solidFill>
              </a:rPr>
              <a:t>Http headers to outgoing </a:t>
            </a:r>
            <a:r>
              <a:rPr lang="en-US" sz="1000" dirty="0" err="1">
                <a:solidFill>
                  <a:srgbClr val="1D165A"/>
                </a:solidFill>
              </a:rPr>
              <a:t>NwHin</a:t>
            </a:r>
            <a:r>
              <a:rPr lang="en-US" sz="1000" dirty="0">
                <a:solidFill>
                  <a:srgbClr val="1D165A"/>
                </a:solidFill>
              </a:rPr>
              <a:t> requests can be added</a:t>
            </a:r>
          </a:p>
          <a:p>
            <a:pPr lvl="0" indent="-91440" eaLnBrk="0" hangingPunct="0">
              <a:buFontTx/>
              <a:buChar char="-"/>
              <a:defRPr/>
            </a:pPr>
            <a:r>
              <a:rPr lang="en-US" sz="1000" dirty="0">
                <a:solidFill>
                  <a:srgbClr val="1D165A"/>
                </a:solidFill>
              </a:rPr>
              <a:t>TLS versions for UDDI updates are configurable</a:t>
            </a:r>
          </a:p>
          <a:p>
            <a:pPr lvl="0" indent="-91440" eaLnBrk="0" hangingPunct="0">
              <a:buFontTx/>
              <a:buChar char="-"/>
              <a:defRPr/>
            </a:pPr>
            <a:endParaRPr lang="en-US" sz="1000" dirty="0">
              <a:solidFill>
                <a:srgbClr val="1D165A"/>
              </a:solidFill>
            </a:endParaRPr>
          </a:p>
          <a:p>
            <a:pPr marL="285750" marR="0" lvl="0" indent="-285750" algn="l" defTabSz="914400" rtl="0" eaLnBrk="0" fontAlgn="base" latinLnBrk="0" hangingPunct="0">
              <a:lnSpc>
                <a:spcPct val="100000"/>
              </a:lnSpc>
              <a:spcBef>
                <a:spcPct val="0"/>
              </a:spcBef>
              <a:spcAft>
                <a:spcPct val="0"/>
              </a:spcAft>
              <a:buClrTx/>
              <a:buSzTx/>
              <a:buFontTx/>
              <a:buChar char="-"/>
              <a:tabLst/>
              <a:defRPr/>
            </a:pPr>
            <a:endParaRPr kumimoji="0" lang="en-US" sz="1250" b="0" i="0" u="none" strike="noStrike" kern="1200" cap="none" spc="0" normalizeH="0" baseline="0" noProof="0" dirty="0">
              <a:ln>
                <a:noFill/>
              </a:ln>
              <a:solidFill>
                <a:srgbClr val="A40000"/>
              </a:solidFill>
              <a:effectLst/>
              <a:uLnTx/>
              <a:uFillTx/>
              <a:latin typeface="Arial" charset="0"/>
              <a:ea typeface="MS PGothic" pitchFamily="34" charset="-128"/>
            </a:endParaRPr>
          </a:p>
        </p:txBody>
      </p:sp>
      <p:sp>
        <p:nvSpPr>
          <p:cNvPr id="50" name="Left Brace 49">
            <a:extLst>
              <a:ext uri="{FF2B5EF4-FFF2-40B4-BE49-F238E27FC236}">
                <a16:creationId xmlns:a16="http://schemas.microsoft.com/office/drawing/2014/main" id="{E608D613-BE15-4889-B39F-47ED9077427C}"/>
              </a:ext>
            </a:extLst>
          </p:cNvPr>
          <p:cNvSpPr/>
          <p:nvPr/>
        </p:nvSpPr>
        <p:spPr bwMode="auto">
          <a:xfrm rot="16200000">
            <a:off x="6950006" y="2489955"/>
            <a:ext cx="301340" cy="2715047"/>
          </a:xfrm>
          <a:prstGeom prst="leftBrace">
            <a:avLst>
              <a:gd name="adj1" fmla="val 8333"/>
              <a:gd name="adj2" fmla="val 5310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cxnSp>
        <p:nvCxnSpPr>
          <p:cNvPr id="85" name="Straight Arrow Connector 84">
            <a:extLst>
              <a:ext uri="{FF2B5EF4-FFF2-40B4-BE49-F238E27FC236}">
                <a16:creationId xmlns:a16="http://schemas.microsoft.com/office/drawing/2014/main" id="{5B7EF9D4-9510-4BF3-B464-39E9CEB8AAFA}"/>
              </a:ext>
            </a:extLst>
          </p:cNvPr>
          <p:cNvCxnSpPr>
            <a:cxnSpLocks/>
          </p:cNvCxnSpPr>
          <p:nvPr/>
        </p:nvCxnSpPr>
        <p:spPr bwMode="auto">
          <a:xfrm>
            <a:off x="7309413" y="3574059"/>
            <a:ext cx="0" cy="1414641"/>
          </a:xfrm>
          <a:prstGeom prst="straightConnector1">
            <a:avLst/>
          </a:prstGeom>
          <a:solidFill>
            <a:schemeClr val="accent1"/>
          </a:solidFill>
          <a:ln w="19050" cap="flat" cmpd="sng" algn="ctr">
            <a:solidFill>
              <a:schemeClr val="tx2"/>
            </a:solidFill>
            <a:prstDash val="solid"/>
            <a:round/>
            <a:headEnd type="none" w="med" len="med"/>
            <a:tailEnd type="triangle" w="lg" len="med"/>
          </a:ln>
          <a:effectLst/>
        </p:spPr>
      </p:cxnSp>
      <p:sp>
        <p:nvSpPr>
          <p:cNvPr id="51" name="TextBox 50">
            <a:extLst>
              <a:ext uri="{FF2B5EF4-FFF2-40B4-BE49-F238E27FC236}">
                <a16:creationId xmlns:a16="http://schemas.microsoft.com/office/drawing/2014/main" id="{0D7D7EEC-95B2-4649-9952-F3EF8DC72493}"/>
              </a:ext>
            </a:extLst>
          </p:cNvPr>
          <p:cNvSpPr txBox="1"/>
          <p:nvPr/>
        </p:nvSpPr>
        <p:spPr>
          <a:xfrm>
            <a:off x="6553200" y="4004857"/>
            <a:ext cx="1371600" cy="261610"/>
          </a:xfrm>
          <a:prstGeom prst="rect">
            <a:avLst/>
          </a:prstGeom>
          <a:solidFill>
            <a:schemeClr val="bg1">
              <a:alpha val="48000"/>
            </a:schemeClr>
          </a:solidFill>
        </p:spPr>
        <p:txBody>
          <a:bodyPr wrap="square" rtlCol="0">
            <a:spAutoFit/>
          </a:bodyPr>
          <a:lstStyle/>
          <a:p>
            <a:pPr algn="ctr"/>
            <a:r>
              <a:rPr lang="en-US" sz="1100" dirty="0"/>
              <a:t>AMDEX</a:t>
            </a:r>
          </a:p>
        </p:txBody>
      </p:sp>
      <p:sp>
        <p:nvSpPr>
          <p:cNvPr id="87" name="TextBox 86">
            <a:extLst>
              <a:ext uri="{FF2B5EF4-FFF2-40B4-BE49-F238E27FC236}">
                <a16:creationId xmlns:a16="http://schemas.microsoft.com/office/drawing/2014/main" id="{0959FEBC-6E1E-4100-A2B9-C75253B7B5E8}"/>
              </a:ext>
            </a:extLst>
          </p:cNvPr>
          <p:cNvSpPr txBox="1"/>
          <p:nvPr/>
        </p:nvSpPr>
        <p:spPr>
          <a:xfrm>
            <a:off x="6248403" y="5009322"/>
            <a:ext cx="2362196" cy="1531188"/>
          </a:xfrm>
          <a:prstGeom prst="rect">
            <a:avLst/>
          </a:prstGeom>
          <a:noFill/>
        </p:spPr>
        <p:txBody>
          <a:bodyPr wrap="square">
            <a:spAutoFit/>
          </a:bodyPr>
          <a:lstStyle/>
          <a:p>
            <a:pPr lvl="0" algn="ctr" eaLnBrk="0" hangingPunct="0">
              <a:defRPr/>
            </a:pPr>
            <a:r>
              <a:rPr lang="en-US" sz="1100" b="1" dirty="0">
                <a:solidFill>
                  <a:srgbClr val="1D165A"/>
                </a:solidFill>
              </a:rPr>
              <a:t>5.1</a:t>
            </a:r>
          </a:p>
          <a:p>
            <a:pPr lvl="0" indent="-91440" eaLnBrk="0" hangingPunct="0">
              <a:buFontTx/>
              <a:buChar char="-"/>
              <a:defRPr/>
            </a:pPr>
            <a:r>
              <a:rPr lang="en-US" sz="1000" dirty="0">
                <a:solidFill>
                  <a:srgbClr val="2B2187"/>
                </a:solidFill>
              </a:rPr>
              <a:t>SAML assertions processing has been improved</a:t>
            </a:r>
          </a:p>
          <a:p>
            <a:pPr lvl="0" indent="-91440" eaLnBrk="0" hangingPunct="0">
              <a:buFontTx/>
              <a:buChar char="-"/>
              <a:defRPr/>
            </a:pPr>
            <a:r>
              <a:rPr lang="en-US" sz="1000" dirty="0">
                <a:solidFill>
                  <a:srgbClr val="2B2187"/>
                </a:solidFill>
              </a:rPr>
              <a:t>Exchange Manager has been created to download organizational data from </a:t>
            </a:r>
            <a:r>
              <a:rPr lang="en-US" sz="1000" dirty="0" err="1">
                <a:solidFill>
                  <a:srgbClr val="2B2187"/>
                </a:solidFill>
              </a:rPr>
              <a:t>FHIR</a:t>
            </a:r>
            <a:r>
              <a:rPr lang="en-US" sz="1000" dirty="0">
                <a:solidFill>
                  <a:srgbClr val="2B2187"/>
                </a:solidFill>
              </a:rPr>
              <a:t> and UDDI sources</a:t>
            </a:r>
          </a:p>
          <a:p>
            <a:pPr lvl="0" indent="-91440" eaLnBrk="0" hangingPunct="0">
              <a:buFontTx/>
              <a:buChar char="-"/>
              <a:defRPr/>
            </a:pPr>
            <a:r>
              <a:rPr lang="en-US" sz="1000" dirty="0">
                <a:solidFill>
                  <a:srgbClr val="2B2187"/>
                </a:solidFill>
              </a:rPr>
              <a:t>Certificate Manager interface created</a:t>
            </a:r>
          </a:p>
          <a:p>
            <a:pPr lvl="0" indent="-91440" eaLnBrk="0" hangingPunct="0">
              <a:buFontTx/>
              <a:buChar char="-"/>
              <a:defRPr/>
            </a:pPr>
            <a:r>
              <a:rPr lang="en-US" sz="1000" dirty="0">
                <a:solidFill>
                  <a:srgbClr val="2B2187"/>
                </a:solidFill>
              </a:rPr>
              <a:t>Test Data Loader interface created</a:t>
            </a:r>
          </a:p>
          <a:p>
            <a:pPr marL="285750" marR="0" lvl="0" indent="-285750" algn="l" defTabSz="914400" rtl="0" eaLnBrk="0" fontAlgn="base" latinLnBrk="0" hangingPunct="0">
              <a:lnSpc>
                <a:spcPct val="100000"/>
              </a:lnSpc>
              <a:spcBef>
                <a:spcPct val="0"/>
              </a:spcBef>
              <a:spcAft>
                <a:spcPct val="0"/>
              </a:spcAft>
              <a:buClrTx/>
              <a:buSzTx/>
              <a:buFontTx/>
              <a:buChar char="-"/>
              <a:tabLst/>
              <a:defRPr/>
            </a:pPr>
            <a:endParaRPr kumimoji="0" lang="en-US" sz="1250" b="0" i="0" u="none" strike="noStrike" kern="1200" cap="none" spc="0" normalizeH="0" baseline="0" noProof="0" dirty="0">
              <a:ln>
                <a:noFill/>
              </a:ln>
              <a:solidFill>
                <a:srgbClr val="A40000"/>
              </a:solidFill>
              <a:effectLst/>
              <a:uLnTx/>
              <a:uFillTx/>
              <a:latin typeface="Arial" charset="0"/>
              <a:ea typeface="MS PGothic" pitchFamily="34" charset="-128"/>
            </a:endParaRPr>
          </a:p>
        </p:txBody>
      </p:sp>
      <p:cxnSp>
        <p:nvCxnSpPr>
          <p:cNvPr id="90" name="Straight Arrow Connector 89">
            <a:extLst>
              <a:ext uri="{FF2B5EF4-FFF2-40B4-BE49-F238E27FC236}">
                <a16:creationId xmlns:a16="http://schemas.microsoft.com/office/drawing/2014/main" id="{7C400CB2-3F73-4F44-B905-57F1794A2D86}"/>
              </a:ext>
            </a:extLst>
          </p:cNvPr>
          <p:cNvCxnSpPr>
            <a:cxnSpLocks/>
          </p:cNvCxnSpPr>
          <p:nvPr/>
        </p:nvCxnSpPr>
        <p:spPr bwMode="auto">
          <a:xfrm flipV="1">
            <a:off x="7543800" y="2743200"/>
            <a:ext cx="0" cy="548210"/>
          </a:xfrm>
          <a:prstGeom prst="straightConnector1">
            <a:avLst/>
          </a:prstGeom>
          <a:solidFill>
            <a:schemeClr val="accent1"/>
          </a:solidFill>
          <a:ln w="19050" cap="flat" cmpd="sng" algn="ctr">
            <a:solidFill>
              <a:schemeClr val="tx2"/>
            </a:solidFill>
            <a:prstDash val="solid"/>
            <a:round/>
            <a:headEnd type="none" w="med" len="med"/>
            <a:tailEnd type="triangle" w="lg" len="med"/>
          </a:ln>
          <a:effectLst/>
        </p:spPr>
      </p:cxnSp>
      <p:cxnSp>
        <p:nvCxnSpPr>
          <p:cNvPr id="92" name="Straight Arrow Connector 91">
            <a:extLst>
              <a:ext uri="{FF2B5EF4-FFF2-40B4-BE49-F238E27FC236}">
                <a16:creationId xmlns:a16="http://schemas.microsoft.com/office/drawing/2014/main" id="{4CAEC88C-C265-4C04-8210-2D82E02D7A6D}"/>
              </a:ext>
            </a:extLst>
          </p:cNvPr>
          <p:cNvCxnSpPr>
            <a:cxnSpLocks/>
          </p:cNvCxnSpPr>
          <p:nvPr/>
        </p:nvCxnSpPr>
        <p:spPr bwMode="auto">
          <a:xfrm>
            <a:off x="8153400" y="3579415"/>
            <a:ext cx="0" cy="783186"/>
          </a:xfrm>
          <a:prstGeom prst="straightConnector1">
            <a:avLst/>
          </a:prstGeom>
          <a:solidFill>
            <a:schemeClr val="accent1"/>
          </a:solidFill>
          <a:ln w="19050" cap="flat" cmpd="sng" algn="ctr">
            <a:solidFill>
              <a:schemeClr val="tx2"/>
            </a:solidFill>
            <a:prstDash val="dash"/>
            <a:round/>
            <a:headEnd type="none" w="med" len="med"/>
            <a:tailEnd type="triangle" w="lg" len="med"/>
          </a:ln>
          <a:effectLst/>
        </p:spPr>
      </p:cxnSp>
      <p:sp>
        <p:nvSpPr>
          <p:cNvPr id="94" name="TextBox 93">
            <a:extLst>
              <a:ext uri="{FF2B5EF4-FFF2-40B4-BE49-F238E27FC236}">
                <a16:creationId xmlns:a16="http://schemas.microsoft.com/office/drawing/2014/main" id="{D006DE1F-EFE0-46A6-B06F-C7DFA37B0E8D}"/>
              </a:ext>
            </a:extLst>
          </p:cNvPr>
          <p:cNvSpPr txBox="1"/>
          <p:nvPr/>
        </p:nvSpPr>
        <p:spPr>
          <a:xfrm>
            <a:off x="7306100" y="4423341"/>
            <a:ext cx="1638298" cy="453970"/>
          </a:xfrm>
          <a:prstGeom prst="rect">
            <a:avLst/>
          </a:prstGeom>
          <a:noFill/>
        </p:spPr>
        <p:txBody>
          <a:bodyPr wrap="square">
            <a:spAutoFit/>
          </a:bodyPr>
          <a:lstStyle/>
          <a:p>
            <a:pPr lvl="0" algn="ctr" eaLnBrk="0" hangingPunct="0">
              <a:defRPr/>
            </a:pPr>
            <a:r>
              <a:rPr lang="en-US" sz="1100" b="1" dirty="0">
                <a:solidFill>
                  <a:srgbClr val="1D165A"/>
                </a:solidFill>
              </a:rPr>
              <a:t>5.3 (Last Release)</a:t>
            </a:r>
          </a:p>
          <a:p>
            <a:pPr marL="285750" marR="0" lvl="0" indent="-285750" algn="l" defTabSz="914400" rtl="0" eaLnBrk="0" fontAlgn="base" latinLnBrk="0" hangingPunct="0">
              <a:lnSpc>
                <a:spcPct val="100000"/>
              </a:lnSpc>
              <a:spcBef>
                <a:spcPct val="0"/>
              </a:spcBef>
              <a:spcAft>
                <a:spcPct val="0"/>
              </a:spcAft>
              <a:buClrTx/>
              <a:buSzTx/>
              <a:buFontTx/>
              <a:buChar char="-"/>
              <a:tabLst/>
              <a:defRPr/>
            </a:pPr>
            <a:endParaRPr kumimoji="0" lang="en-US" sz="1250" b="0" i="0" u="none" strike="noStrike" kern="1200" cap="none" spc="0" normalizeH="0" baseline="0" noProof="0" dirty="0">
              <a:ln>
                <a:noFill/>
              </a:ln>
              <a:solidFill>
                <a:srgbClr val="A40000"/>
              </a:solidFill>
              <a:effectLst/>
              <a:uLnTx/>
              <a:uFillTx/>
              <a:latin typeface="Arial" charset="0"/>
              <a:ea typeface="MS PGothic" pitchFamily="34" charset="-128"/>
            </a:endParaRPr>
          </a:p>
        </p:txBody>
      </p:sp>
      <p:sp>
        <p:nvSpPr>
          <p:cNvPr id="96" name="TextBox 95">
            <a:extLst>
              <a:ext uri="{FF2B5EF4-FFF2-40B4-BE49-F238E27FC236}">
                <a16:creationId xmlns:a16="http://schemas.microsoft.com/office/drawing/2014/main" id="{A2393D77-DD21-4129-8653-1572C7CFBE97}"/>
              </a:ext>
            </a:extLst>
          </p:cNvPr>
          <p:cNvSpPr txBox="1"/>
          <p:nvPr/>
        </p:nvSpPr>
        <p:spPr>
          <a:xfrm>
            <a:off x="6974269" y="943989"/>
            <a:ext cx="2017331" cy="1992853"/>
          </a:xfrm>
          <a:prstGeom prst="rect">
            <a:avLst/>
          </a:prstGeom>
          <a:noFill/>
        </p:spPr>
        <p:txBody>
          <a:bodyPr wrap="square">
            <a:spAutoFit/>
          </a:bodyPr>
          <a:lstStyle/>
          <a:p>
            <a:pPr lvl="0" algn="ctr" eaLnBrk="0" hangingPunct="0">
              <a:defRPr/>
            </a:pPr>
            <a:r>
              <a:rPr lang="en-US" sz="1100" b="1" dirty="0">
                <a:solidFill>
                  <a:srgbClr val="1D165A"/>
                </a:solidFill>
              </a:rPr>
              <a:t>5.2</a:t>
            </a:r>
          </a:p>
          <a:p>
            <a:pPr marL="80010" indent="-91440" eaLnBrk="0" hangingPunct="0">
              <a:buFontTx/>
              <a:buChar char="-"/>
              <a:defRPr/>
            </a:pPr>
            <a:r>
              <a:rPr lang="en-US" sz="1000" dirty="0">
                <a:solidFill>
                  <a:srgbClr val="1D165A"/>
                </a:solidFill>
              </a:rPr>
              <a:t>Healthcare Provider Directory Client </a:t>
            </a:r>
            <a:r>
              <a:rPr lang="en-US" sz="1000" b="1" dirty="0">
                <a:solidFill>
                  <a:srgbClr val="FFFFFF"/>
                </a:solidFill>
                <a:latin typeface="Arial" panose="020B0604020202020204" pitchFamily="34" charset="0"/>
              </a:rPr>
              <a:t>rectory Client </a:t>
            </a:r>
            <a:endParaRPr lang="en-US" sz="1100" dirty="0">
              <a:latin typeface="Arial" panose="020B0604020202020204" pitchFamily="34" charset="0"/>
            </a:endParaRPr>
          </a:p>
          <a:p>
            <a:pPr marL="80010" indent="-91440" eaLnBrk="0" hangingPunct="0">
              <a:buFontTx/>
              <a:buChar char="-"/>
              <a:defRPr/>
            </a:pPr>
            <a:r>
              <a:rPr lang="en-US" sz="1000" dirty="0">
                <a:solidFill>
                  <a:srgbClr val="1D165A"/>
                </a:solidFill>
              </a:rPr>
              <a:t>Record Locator Service (RLS) </a:t>
            </a:r>
          </a:p>
          <a:p>
            <a:pPr marL="80010" indent="-91440" eaLnBrk="0" hangingPunct="0">
              <a:buFontTx/>
              <a:buChar char="-"/>
              <a:defRPr/>
            </a:pPr>
            <a:r>
              <a:rPr lang="en-US" sz="1000" dirty="0">
                <a:solidFill>
                  <a:srgbClr val="1D165A"/>
                </a:solidFill>
              </a:rPr>
              <a:t>Update to Admin GUI technology stack</a:t>
            </a:r>
          </a:p>
          <a:p>
            <a:pPr marL="80010" indent="-91440" eaLnBrk="0" hangingPunct="0">
              <a:buFontTx/>
              <a:buChar char="-"/>
              <a:defRPr/>
            </a:pPr>
            <a:r>
              <a:rPr lang="en-US" sz="1000" dirty="0">
                <a:solidFill>
                  <a:srgbClr val="1D165A"/>
                </a:solidFill>
              </a:rPr>
              <a:t>Data Loader Improvements</a:t>
            </a:r>
          </a:p>
          <a:p>
            <a:pPr marL="80010" indent="-91440" eaLnBrk="0" hangingPunct="0">
              <a:buFontTx/>
              <a:buChar char="-"/>
              <a:defRPr/>
            </a:pPr>
            <a:r>
              <a:rPr lang="en-US" sz="1000" dirty="0">
                <a:solidFill>
                  <a:srgbClr val="1D165A"/>
                </a:solidFill>
              </a:rPr>
              <a:t>Certificate Manager – New Workflows</a:t>
            </a:r>
          </a:p>
          <a:p>
            <a:pPr marL="80010" indent="-91440" eaLnBrk="0" hangingPunct="0">
              <a:buFontTx/>
              <a:buChar char="-"/>
              <a:defRPr/>
            </a:pPr>
            <a:r>
              <a:rPr lang="en-US" sz="1000" dirty="0">
                <a:solidFill>
                  <a:srgbClr val="1D165A"/>
                </a:solidFill>
              </a:rPr>
              <a:t>Document Submission Registry Only </a:t>
            </a:r>
          </a:p>
          <a:p>
            <a:pPr marL="285750" marR="0" lvl="0" indent="-285750" algn="l" defTabSz="914400" rtl="0" eaLnBrk="0" fontAlgn="base" latinLnBrk="0" hangingPunct="0">
              <a:lnSpc>
                <a:spcPct val="100000"/>
              </a:lnSpc>
              <a:spcBef>
                <a:spcPct val="0"/>
              </a:spcBef>
              <a:spcAft>
                <a:spcPct val="0"/>
              </a:spcAft>
              <a:buClrTx/>
              <a:buSzTx/>
              <a:buFontTx/>
              <a:buChar char="-"/>
              <a:tabLst/>
              <a:defRPr/>
            </a:pPr>
            <a:endParaRPr kumimoji="0" lang="en-US" sz="1250" b="0" i="0" u="none" strike="noStrike" kern="1200" cap="none" spc="0" normalizeH="0" baseline="0" noProof="0" dirty="0">
              <a:ln>
                <a:noFill/>
              </a:ln>
              <a:solidFill>
                <a:srgbClr val="A40000"/>
              </a:solidFill>
              <a:effectLst/>
              <a:uLnTx/>
              <a:uFillTx/>
              <a:latin typeface="Arial" charset="0"/>
              <a:ea typeface="MS PGothic" pitchFamily="34" charset="-128"/>
            </a:endParaRPr>
          </a:p>
        </p:txBody>
      </p:sp>
    </p:spTree>
    <p:extLst>
      <p:ext uri="{BB962C8B-B14F-4D97-AF65-F5344CB8AC3E}">
        <p14:creationId xmlns:p14="http://schemas.microsoft.com/office/powerpoint/2010/main" val="1109000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983000"/>
            <a:ext cx="2655094" cy="9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4"/>
          <p:cNvSpPr>
            <a:spLocks noGrp="1"/>
          </p:cNvSpPr>
          <p:nvPr>
            <p:ph type="body" sz="quarter" idx="11"/>
          </p:nvPr>
        </p:nvSpPr>
        <p:spPr>
          <a:xfrm>
            <a:off x="914400" y="4495800"/>
            <a:ext cx="7467600" cy="777875"/>
          </a:xfrm>
        </p:spPr>
        <p:txBody>
          <a:bodyPr/>
          <a:lstStyle/>
          <a:p>
            <a:pPr>
              <a:defRPr/>
            </a:pPr>
            <a:r>
              <a:rPr lang="en-US" altLang="en-US" sz="3200" kern="1200" dirty="0">
                <a:latin typeface="Georgia" pitchFamily="18" charset="0"/>
                <a:ea typeface="ＭＳ Ｐゴシック" pitchFamily="34" charset="-128"/>
                <a:cs typeface="Georgia" pitchFamily="18" charset="0"/>
              </a:rPr>
              <a:t>Questions</a:t>
            </a:r>
            <a:endParaRPr lang="en-US" altLang="en-US" dirty="0">
              <a:latin typeface="Georgia" pitchFamily="18" charset="0"/>
              <a:ea typeface="ＭＳ Ｐゴシック" pitchFamily="34" charset="-128"/>
              <a:cs typeface="Georgia" pitchFamily="18" charset="0"/>
            </a:endParaRPr>
          </a:p>
          <a:p>
            <a:pPr>
              <a:defRPr/>
            </a:pPr>
            <a:endParaRPr lang="en-US" altLang="en-US" dirty="0">
              <a:latin typeface="Georgia" pitchFamily="18" charset="0"/>
              <a:ea typeface="ＭＳ Ｐゴシック" pitchFamily="34" charset="-128"/>
              <a:cs typeface="Georg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0" y="6172200"/>
            <a:ext cx="9144000" cy="6858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lr>
                <a:srgbClr val="C10A25"/>
              </a:buClr>
              <a:buChar char="•"/>
              <a:defRPr sz="2800">
                <a:solidFill>
                  <a:schemeClr val="tx2"/>
                </a:solidFill>
                <a:latin typeface="Georgia" pitchFamily="18" charset="0"/>
                <a:ea typeface="MS PGothic" pitchFamily="34" charset="-128"/>
                <a:cs typeface="Georgia" pitchFamily="18" charset="0"/>
              </a:defRPr>
            </a:lvl1pPr>
            <a:lvl2pPr marL="742950" indent="-28575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a:spcBef>
                <a:spcPct val="0"/>
              </a:spcBef>
              <a:buClrTx/>
              <a:buFontTx/>
              <a:buNone/>
            </a:pPr>
            <a:endParaRPr lang="en-US" altLang="en-US" sz="2400">
              <a:solidFill>
                <a:schemeClr val="tx1"/>
              </a:solidFill>
              <a:latin typeface="Calibri" pitchFamily="34" charset="0"/>
            </a:endParaRPr>
          </a:p>
        </p:txBody>
      </p:sp>
      <p:sp>
        <p:nvSpPr>
          <p:cNvPr id="18436" name="Content Placeholder 3"/>
          <p:cNvSpPr>
            <a:spLocks noGrp="1"/>
          </p:cNvSpPr>
          <p:nvPr>
            <p:ph sz="half" idx="1"/>
          </p:nvPr>
        </p:nvSpPr>
        <p:spPr>
          <a:xfrm>
            <a:off x="1028200" y="1304925"/>
            <a:ext cx="3733800" cy="4114800"/>
          </a:xfrm>
        </p:spPr>
        <p:txBody>
          <a:bodyPr/>
          <a:lstStyle/>
          <a:p>
            <a:pPr>
              <a:lnSpc>
                <a:spcPct val="120000"/>
              </a:lnSpc>
              <a:spcAft>
                <a:spcPts val="3000"/>
              </a:spcAft>
            </a:pPr>
            <a:r>
              <a:rPr lang="en-US" altLang="en-US" sz="2200" dirty="0">
                <a:cs typeface="Georgia" pitchFamily="18" charset="0"/>
              </a:rPr>
              <a:t>Established by the Office of Management and Budget as an E-Government Line of Business (</a:t>
            </a:r>
            <a:r>
              <a:rPr lang="en-US" altLang="en-US" sz="2200" dirty="0" err="1">
                <a:cs typeface="Georgia" pitchFamily="18" charset="0"/>
              </a:rPr>
              <a:t>LoB</a:t>
            </a:r>
            <a:r>
              <a:rPr lang="en-US" altLang="en-US" sz="2200" dirty="0">
                <a:cs typeface="Georgia" pitchFamily="18" charset="0"/>
              </a:rPr>
              <a:t>) Initiative</a:t>
            </a:r>
          </a:p>
        </p:txBody>
      </p:sp>
      <p:sp>
        <p:nvSpPr>
          <p:cNvPr id="18437" name="Content Placeholder 2"/>
          <p:cNvSpPr>
            <a:spLocks noGrp="1"/>
          </p:cNvSpPr>
          <p:nvPr>
            <p:ph sz="half" idx="2"/>
          </p:nvPr>
        </p:nvSpPr>
        <p:spPr>
          <a:xfrm>
            <a:off x="4724400" y="1289050"/>
            <a:ext cx="3975100" cy="4114800"/>
          </a:xfrm>
        </p:spPr>
        <p:txBody>
          <a:bodyPr/>
          <a:lstStyle/>
          <a:p>
            <a:r>
              <a:rPr lang="en-US" altLang="en-US" sz="2200" dirty="0">
                <a:cs typeface="Georgia" pitchFamily="18" charset="0"/>
              </a:rPr>
              <a:t>Supports federal activities related to the development and adoption of health IT standards and policies</a:t>
            </a:r>
          </a:p>
          <a:p>
            <a:endParaRPr lang="en-US" altLang="en-US" sz="2200" dirty="0">
              <a:cs typeface="Georgia" pitchFamily="18" charset="0"/>
            </a:endParaRPr>
          </a:p>
          <a:p>
            <a:r>
              <a:rPr lang="en-US" altLang="en-US" sz="2200" dirty="0">
                <a:cs typeface="Georgia" pitchFamily="18" charset="0"/>
              </a:rPr>
              <a:t>Ensures that federal agencies seamlessly and securely exchange health data with other agencies, government entities, and with other public and private organizations</a:t>
            </a:r>
          </a:p>
        </p:txBody>
      </p:sp>
      <p:sp>
        <p:nvSpPr>
          <p:cNvPr id="1843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10A25"/>
              </a:buClr>
              <a:buChar char="•"/>
              <a:defRPr sz="2800">
                <a:solidFill>
                  <a:schemeClr val="tx2"/>
                </a:solidFill>
                <a:latin typeface="Georgia" pitchFamily="18" charset="0"/>
                <a:ea typeface="MS PGothic" pitchFamily="34" charset="-128"/>
                <a:cs typeface="Georgia" pitchFamily="18" charset="0"/>
              </a:defRPr>
            </a:lvl1pPr>
            <a:lvl2pPr marL="742950" indent="-28575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a:spcBef>
                <a:spcPct val="0"/>
              </a:spcBef>
              <a:buClrTx/>
              <a:buFontTx/>
              <a:buNone/>
            </a:pPr>
            <a:fld id="{81B52721-1568-4C8D-B55E-EC215B0AFE85}" type="slidenum">
              <a:rPr lang="en-US" altLang="en-US" sz="1100" smtClean="0">
                <a:solidFill>
                  <a:schemeClr val="bg2"/>
                </a:solidFill>
                <a:latin typeface="Calibri" pitchFamily="34" charset="0"/>
              </a:rPr>
              <a:pPr>
                <a:spcBef>
                  <a:spcPct val="0"/>
                </a:spcBef>
                <a:buClrTx/>
                <a:buFontTx/>
                <a:buNone/>
              </a:pPr>
              <a:t>2</a:t>
            </a:fld>
            <a:endParaRPr lang="en-US" altLang="en-US" sz="1100">
              <a:solidFill>
                <a:schemeClr val="bg2"/>
              </a:solidFill>
              <a:latin typeface="Calibri" pitchFamily="34" charset="0"/>
            </a:endParaRPr>
          </a:p>
        </p:txBody>
      </p:sp>
      <p:pic>
        <p:nvPicPr>
          <p:cNvPr id="18439" name="Picture 4" descr="fla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584" y="3930650"/>
            <a:ext cx="91440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2286000" y="152400"/>
            <a:ext cx="685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spc="100">
                <a:solidFill>
                  <a:schemeClr val="tx2"/>
                </a:solidFill>
                <a:latin typeface="Calibri" panose="020F0502020204030204" pitchFamily="34" charset="0"/>
                <a:ea typeface="MS PGothic" pitchFamily="34" charset="-128"/>
                <a:cs typeface="Georgia"/>
              </a:defRPr>
            </a:lvl1pPr>
            <a:lvl2pPr algn="l" rtl="0" eaLnBrk="0" fontAlgn="base" hangingPunct="0">
              <a:spcBef>
                <a:spcPct val="0"/>
              </a:spcBef>
              <a:spcAft>
                <a:spcPct val="0"/>
              </a:spcAft>
              <a:defRPr sz="2800">
                <a:solidFill>
                  <a:schemeClr val="tx2"/>
                </a:solidFill>
                <a:latin typeface="Georgia" charset="0"/>
                <a:ea typeface="MS PGothic" pitchFamily="34" charset="-128"/>
                <a:cs typeface="Georgia" pitchFamily="18" charset="0"/>
              </a:defRPr>
            </a:lvl2pPr>
            <a:lvl3pPr algn="l" rtl="0" eaLnBrk="0" fontAlgn="base" hangingPunct="0">
              <a:spcBef>
                <a:spcPct val="0"/>
              </a:spcBef>
              <a:spcAft>
                <a:spcPct val="0"/>
              </a:spcAft>
              <a:defRPr sz="2800">
                <a:solidFill>
                  <a:schemeClr val="tx2"/>
                </a:solidFill>
                <a:latin typeface="Georgia" charset="0"/>
                <a:ea typeface="MS PGothic" pitchFamily="34" charset="-128"/>
                <a:cs typeface="Georgia" pitchFamily="18" charset="0"/>
              </a:defRPr>
            </a:lvl3pPr>
            <a:lvl4pPr algn="l" rtl="0" eaLnBrk="0" fontAlgn="base" hangingPunct="0">
              <a:spcBef>
                <a:spcPct val="0"/>
              </a:spcBef>
              <a:spcAft>
                <a:spcPct val="0"/>
              </a:spcAft>
              <a:defRPr sz="2800">
                <a:solidFill>
                  <a:schemeClr val="tx2"/>
                </a:solidFill>
                <a:latin typeface="Georgia" charset="0"/>
                <a:ea typeface="MS PGothic" pitchFamily="34" charset="-128"/>
                <a:cs typeface="Georgia" pitchFamily="18" charset="0"/>
              </a:defRPr>
            </a:lvl4pPr>
            <a:lvl5pPr algn="l" rtl="0" eaLnBrk="0" fontAlgn="base" hangingPunct="0">
              <a:spcBef>
                <a:spcPct val="0"/>
              </a:spcBef>
              <a:spcAft>
                <a:spcPct val="0"/>
              </a:spcAft>
              <a:defRPr sz="2800">
                <a:solidFill>
                  <a:schemeClr val="tx2"/>
                </a:solidFill>
                <a:latin typeface="Georgia" charset="0"/>
                <a:ea typeface="MS PGothic" pitchFamily="34" charset="-128"/>
                <a:cs typeface="Georgia" pitchFamily="18" charset="0"/>
              </a:defRPr>
            </a:lvl5pPr>
            <a:lvl6pPr marL="457200" algn="l" rtl="0" fontAlgn="base">
              <a:spcBef>
                <a:spcPct val="0"/>
              </a:spcBef>
              <a:spcAft>
                <a:spcPct val="0"/>
              </a:spcAft>
              <a:defRPr sz="2800">
                <a:solidFill>
                  <a:srgbClr val="3E3F78"/>
                </a:solidFill>
                <a:latin typeface="Arial" pitchFamily="-112" charset="0"/>
                <a:ea typeface="ＭＳ Ｐゴシック" pitchFamily="-112" charset="-128"/>
                <a:cs typeface="ＭＳ Ｐゴシック" pitchFamily="-112" charset="-128"/>
              </a:defRPr>
            </a:lvl6pPr>
            <a:lvl7pPr marL="914400" algn="l" rtl="0" fontAlgn="base">
              <a:spcBef>
                <a:spcPct val="0"/>
              </a:spcBef>
              <a:spcAft>
                <a:spcPct val="0"/>
              </a:spcAft>
              <a:defRPr sz="2800">
                <a:solidFill>
                  <a:srgbClr val="3E3F78"/>
                </a:solidFill>
                <a:latin typeface="Arial" pitchFamily="-112" charset="0"/>
                <a:ea typeface="ＭＳ Ｐゴシック" pitchFamily="-112" charset="-128"/>
                <a:cs typeface="ＭＳ Ｐゴシック" pitchFamily="-112" charset="-128"/>
              </a:defRPr>
            </a:lvl7pPr>
            <a:lvl8pPr marL="1371600" algn="l" rtl="0" fontAlgn="base">
              <a:spcBef>
                <a:spcPct val="0"/>
              </a:spcBef>
              <a:spcAft>
                <a:spcPct val="0"/>
              </a:spcAft>
              <a:defRPr sz="2800">
                <a:solidFill>
                  <a:srgbClr val="3E3F78"/>
                </a:solidFill>
                <a:latin typeface="Arial" pitchFamily="-112" charset="0"/>
                <a:ea typeface="ＭＳ Ｐゴシック" pitchFamily="-112" charset="-128"/>
                <a:cs typeface="ＭＳ Ｐゴシック" pitchFamily="-112" charset="-128"/>
              </a:defRPr>
            </a:lvl8pPr>
            <a:lvl9pPr marL="1828800" algn="l" rtl="0" fontAlgn="base">
              <a:spcBef>
                <a:spcPct val="0"/>
              </a:spcBef>
              <a:spcAft>
                <a:spcPct val="0"/>
              </a:spcAft>
              <a:defRPr sz="2800">
                <a:solidFill>
                  <a:srgbClr val="3E3F78"/>
                </a:solidFill>
                <a:latin typeface="Arial" pitchFamily="-112" charset="0"/>
                <a:ea typeface="ＭＳ Ｐゴシック" pitchFamily="-112" charset="-128"/>
                <a:cs typeface="ＭＳ Ｐゴシック" pitchFamily="-112" charset="-128"/>
              </a:defRPr>
            </a:lvl9pPr>
          </a:lstStyle>
          <a:p>
            <a:pPr>
              <a:defRPr/>
            </a:pPr>
            <a:r>
              <a:rPr lang="en-US" kern="0" dirty="0">
                <a:solidFill>
                  <a:schemeClr val="accent1"/>
                </a:solidFill>
                <a:latin typeface="Baskerville Old Face" pitchFamily="18" charset="0"/>
              </a:rPr>
              <a:t>Federal Health Architecture (FHA)</a:t>
            </a:r>
          </a:p>
        </p:txBody>
      </p:sp>
      <p:pic>
        <p:nvPicPr>
          <p:cNvPr id="10" name="Picture 7" descr="FHA.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14400"/>
            <a:ext cx="92868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EFEE6618-464F-4DE9-9AAE-220C5CD1FB6E}"/>
              </a:ext>
            </a:extLst>
          </p:cNvPr>
          <p:cNvSpPr txBox="1">
            <a:spLocks/>
          </p:cNvSpPr>
          <p:nvPr/>
        </p:nvSpPr>
        <p:spPr bwMode="auto">
          <a:xfrm>
            <a:off x="1295400" y="5459413"/>
            <a:ext cx="6858000" cy="1017587"/>
          </a:xfrm>
          <a:prstGeom prst="rect">
            <a:avLst/>
          </a:prstGeom>
          <a:solidFill>
            <a:schemeClr val="bg1"/>
          </a:solidFill>
          <a:ln>
            <a:solidFill>
              <a:schemeClr val="accent1"/>
            </a:solidFill>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spc="100">
                <a:solidFill>
                  <a:schemeClr val="tx2"/>
                </a:solidFill>
                <a:latin typeface="Calibri" panose="020F0502020204030204" pitchFamily="34" charset="0"/>
                <a:ea typeface="MS PGothic" pitchFamily="34" charset="-128"/>
                <a:cs typeface="Georgia"/>
              </a:defRPr>
            </a:lvl1pPr>
            <a:lvl2pPr algn="l" rtl="0" eaLnBrk="0" fontAlgn="base" hangingPunct="0">
              <a:spcBef>
                <a:spcPct val="0"/>
              </a:spcBef>
              <a:spcAft>
                <a:spcPct val="0"/>
              </a:spcAft>
              <a:defRPr sz="2800">
                <a:solidFill>
                  <a:schemeClr val="tx2"/>
                </a:solidFill>
                <a:latin typeface="Georgia" charset="0"/>
                <a:ea typeface="MS PGothic" pitchFamily="34" charset="-128"/>
                <a:cs typeface="Georgia" pitchFamily="18" charset="0"/>
              </a:defRPr>
            </a:lvl2pPr>
            <a:lvl3pPr algn="l" rtl="0" eaLnBrk="0" fontAlgn="base" hangingPunct="0">
              <a:spcBef>
                <a:spcPct val="0"/>
              </a:spcBef>
              <a:spcAft>
                <a:spcPct val="0"/>
              </a:spcAft>
              <a:defRPr sz="2800">
                <a:solidFill>
                  <a:schemeClr val="tx2"/>
                </a:solidFill>
                <a:latin typeface="Georgia" charset="0"/>
                <a:ea typeface="MS PGothic" pitchFamily="34" charset="-128"/>
                <a:cs typeface="Georgia" pitchFamily="18" charset="0"/>
              </a:defRPr>
            </a:lvl3pPr>
            <a:lvl4pPr algn="l" rtl="0" eaLnBrk="0" fontAlgn="base" hangingPunct="0">
              <a:spcBef>
                <a:spcPct val="0"/>
              </a:spcBef>
              <a:spcAft>
                <a:spcPct val="0"/>
              </a:spcAft>
              <a:defRPr sz="2800">
                <a:solidFill>
                  <a:schemeClr val="tx2"/>
                </a:solidFill>
                <a:latin typeface="Georgia" charset="0"/>
                <a:ea typeface="MS PGothic" pitchFamily="34" charset="-128"/>
                <a:cs typeface="Georgia" pitchFamily="18" charset="0"/>
              </a:defRPr>
            </a:lvl4pPr>
            <a:lvl5pPr algn="l" rtl="0" eaLnBrk="0" fontAlgn="base" hangingPunct="0">
              <a:spcBef>
                <a:spcPct val="0"/>
              </a:spcBef>
              <a:spcAft>
                <a:spcPct val="0"/>
              </a:spcAft>
              <a:defRPr sz="2800">
                <a:solidFill>
                  <a:schemeClr val="tx2"/>
                </a:solidFill>
                <a:latin typeface="Georgia" charset="0"/>
                <a:ea typeface="MS PGothic" pitchFamily="34" charset="-128"/>
                <a:cs typeface="Georgia" pitchFamily="18" charset="0"/>
              </a:defRPr>
            </a:lvl5pPr>
            <a:lvl6pPr marL="457200" algn="l" rtl="0" fontAlgn="base">
              <a:spcBef>
                <a:spcPct val="0"/>
              </a:spcBef>
              <a:spcAft>
                <a:spcPct val="0"/>
              </a:spcAft>
              <a:defRPr sz="2800">
                <a:solidFill>
                  <a:srgbClr val="3E3F78"/>
                </a:solidFill>
                <a:latin typeface="Arial" pitchFamily="-112" charset="0"/>
                <a:ea typeface="ＭＳ Ｐゴシック" pitchFamily="-112" charset="-128"/>
                <a:cs typeface="ＭＳ Ｐゴシック" pitchFamily="-112" charset="-128"/>
              </a:defRPr>
            </a:lvl6pPr>
            <a:lvl7pPr marL="914400" algn="l" rtl="0" fontAlgn="base">
              <a:spcBef>
                <a:spcPct val="0"/>
              </a:spcBef>
              <a:spcAft>
                <a:spcPct val="0"/>
              </a:spcAft>
              <a:defRPr sz="2800">
                <a:solidFill>
                  <a:srgbClr val="3E3F78"/>
                </a:solidFill>
                <a:latin typeface="Arial" pitchFamily="-112" charset="0"/>
                <a:ea typeface="ＭＳ Ｐゴシック" pitchFamily="-112" charset="-128"/>
                <a:cs typeface="ＭＳ Ｐゴシック" pitchFamily="-112" charset="-128"/>
              </a:defRPr>
            </a:lvl7pPr>
            <a:lvl8pPr marL="1371600" algn="l" rtl="0" fontAlgn="base">
              <a:spcBef>
                <a:spcPct val="0"/>
              </a:spcBef>
              <a:spcAft>
                <a:spcPct val="0"/>
              </a:spcAft>
              <a:defRPr sz="2800">
                <a:solidFill>
                  <a:srgbClr val="3E3F78"/>
                </a:solidFill>
                <a:latin typeface="Arial" pitchFamily="-112" charset="0"/>
                <a:ea typeface="ＭＳ Ｐゴシック" pitchFamily="-112" charset="-128"/>
                <a:cs typeface="ＭＳ Ｐゴシック" pitchFamily="-112" charset="-128"/>
              </a:defRPr>
            </a:lvl8pPr>
            <a:lvl9pPr marL="1828800" algn="l" rtl="0" fontAlgn="base">
              <a:spcBef>
                <a:spcPct val="0"/>
              </a:spcBef>
              <a:spcAft>
                <a:spcPct val="0"/>
              </a:spcAft>
              <a:defRPr sz="2800">
                <a:solidFill>
                  <a:srgbClr val="3E3F78"/>
                </a:solidFill>
                <a:latin typeface="Arial" pitchFamily="-112" charset="0"/>
                <a:ea typeface="ＭＳ Ｐゴシック" pitchFamily="-112" charset="-128"/>
                <a:cs typeface="ＭＳ Ｐゴシック" pitchFamily="-112" charset="-128"/>
              </a:defRPr>
            </a:lvl9pPr>
          </a:lstStyle>
          <a:p>
            <a:pPr algn="ctr">
              <a:defRPr/>
            </a:pPr>
            <a:r>
              <a:rPr lang="en-US" sz="2400" b="1" kern="0" dirty="0">
                <a:solidFill>
                  <a:schemeClr val="accent1"/>
                </a:solidFill>
                <a:latin typeface="Baskerville Old Face" pitchFamily="18" charset="0"/>
              </a:rPr>
              <a:t>CONNECT</a:t>
            </a:r>
            <a:r>
              <a:rPr lang="en-US" sz="2400" kern="0" dirty="0">
                <a:solidFill>
                  <a:schemeClr val="accent1"/>
                </a:solidFill>
                <a:latin typeface="Baskerville Old Face" pitchFamily="18" charset="0"/>
              </a:rPr>
              <a:t> is an FHA Initiative</a:t>
            </a:r>
          </a:p>
          <a:p>
            <a:pPr algn="ctr">
              <a:defRPr/>
            </a:pPr>
            <a:r>
              <a:rPr lang="en-US" sz="2000" i="1" kern="0" dirty="0">
                <a:solidFill>
                  <a:schemeClr val="accent1"/>
                </a:solidFill>
                <a:latin typeface="Baskerville Old Face" pitchFamily="18" charset="0"/>
              </a:rPr>
              <a:t>CONNECT is Driven Through Collaboration</a:t>
            </a:r>
          </a:p>
        </p:txBody>
      </p:sp>
    </p:spTree>
    <p:extLst>
      <p:ext uri="{BB962C8B-B14F-4D97-AF65-F5344CB8AC3E}">
        <p14:creationId xmlns:p14="http://schemas.microsoft.com/office/powerpoint/2010/main" val="2742674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itle 1"/>
          <p:cNvSpPr>
            <a:spLocks noGrp="1"/>
          </p:cNvSpPr>
          <p:nvPr>
            <p:ph type="title"/>
          </p:nvPr>
        </p:nvSpPr>
        <p:spPr bwMode="auto">
          <a:xfrm>
            <a:off x="2060575" y="19050"/>
            <a:ext cx="7083425" cy="742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algn="ctr"/>
            <a:r>
              <a:rPr lang="en-US" dirty="0">
                <a:solidFill>
                  <a:schemeClr val="accent1"/>
                </a:solidFill>
              </a:rPr>
              <a:t>What is CONNECT?</a:t>
            </a:r>
          </a:p>
        </p:txBody>
      </p:sp>
      <p:sp>
        <p:nvSpPr>
          <p:cNvPr id="10247" name="Content Placeholder 2"/>
          <p:cNvSpPr>
            <a:spLocks noGrp="1"/>
          </p:cNvSpPr>
          <p:nvPr>
            <p:ph idx="4294967295"/>
          </p:nvPr>
        </p:nvSpPr>
        <p:spPr bwMode="auto">
          <a:xfrm>
            <a:off x="231773" y="990601"/>
            <a:ext cx="4023360" cy="419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ts val="0"/>
              </a:spcBef>
              <a:spcAft>
                <a:spcPts val="0"/>
              </a:spcAft>
              <a:buFontTx/>
              <a:buNone/>
            </a:pPr>
            <a:r>
              <a:rPr lang="en-US" sz="2000" dirty="0">
                <a:solidFill>
                  <a:srgbClr val="AF1A14"/>
                </a:solidFill>
              </a:rPr>
              <a:t>CONNECT </a:t>
            </a:r>
            <a:r>
              <a:rPr lang="en-US" sz="2000" b="0" dirty="0">
                <a:solidFill>
                  <a:schemeClr val="accent1"/>
                </a:solidFill>
              </a:rPr>
              <a:t>is a software platform that supports secure health information exchange</a:t>
            </a:r>
          </a:p>
          <a:p>
            <a:pPr marL="0" indent="0">
              <a:spcBef>
                <a:spcPts val="0"/>
              </a:spcBef>
              <a:spcAft>
                <a:spcPts val="0"/>
              </a:spcAft>
              <a:buFontTx/>
              <a:buNone/>
            </a:pPr>
            <a:endParaRPr lang="en-US" sz="2000" b="0" dirty="0">
              <a:solidFill>
                <a:srgbClr val="003483"/>
              </a:solidFill>
            </a:endParaRPr>
          </a:p>
          <a:p>
            <a:pPr marL="0" indent="0">
              <a:spcBef>
                <a:spcPts val="0"/>
              </a:spcBef>
              <a:spcAft>
                <a:spcPts val="0"/>
              </a:spcAft>
              <a:buFontTx/>
              <a:buNone/>
            </a:pPr>
            <a:r>
              <a:rPr lang="en-US" sz="2000" dirty="0">
                <a:solidFill>
                  <a:srgbClr val="AF1A14"/>
                </a:solidFill>
              </a:rPr>
              <a:t>CONNECT </a:t>
            </a:r>
            <a:r>
              <a:rPr lang="en-US" sz="2000" b="0" dirty="0">
                <a:solidFill>
                  <a:schemeClr val="accent1"/>
                </a:solidFill>
              </a:rPr>
              <a:t>uses ONC Nationwide Health Information Network and industry standards to ensure interoperability with current and future exchanges</a:t>
            </a:r>
          </a:p>
          <a:p>
            <a:pPr marL="0" indent="0">
              <a:spcBef>
                <a:spcPts val="0"/>
              </a:spcBef>
              <a:spcAft>
                <a:spcPts val="0"/>
              </a:spcAft>
              <a:buFontTx/>
              <a:buNone/>
            </a:pPr>
            <a:endParaRPr lang="en-US" sz="2000" dirty="0">
              <a:solidFill>
                <a:srgbClr val="AF1A14"/>
              </a:solidFill>
            </a:endParaRPr>
          </a:p>
          <a:p>
            <a:pPr marL="0" indent="0">
              <a:spcBef>
                <a:spcPts val="0"/>
              </a:spcBef>
              <a:spcAft>
                <a:spcPts val="0"/>
              </a:spcAft>
              <a:buFontTx/>
              <a:buNone/>
            </a:pPr>
            <a:r>
              <a:rPr lang="en-US" sz="2000" dirty="0">
                <a:solidFill>
                  <a:srgbClr val="AF1A14"/>
                </a:solidFill>
              </a:rPr>
              <a:t>CONNECT </a:t>
            </a:r>
            <a:r>
              <a:rPr lang="en-US" sz="2000" b="0" dirty="0">
                <a:solidFill>
                  <a:schemeClr val="accent1"/>
                </a:solidFill>
              </a:rPr>
              <a:t>is an open source solution that is designed to be flexible to support an evolving health data exchange environment </a:t>
            </a:r>
          </a:p>
          <a:p>
            <a:pPr marL="0" indent="0">
              <a:buFontTx/>
              <a:buNone/>
            </a:pPr>
            <a:endParaRPr lang="en-US" sz="2000" dirty="0">
              <a:solidFill>
                <a:schemeClr val="tx2"/>
              </a:solidFill>
            </a:endParaRPr>
          </a:p>
          <a:p>
            <a:pPr marL="0" indent="0">
              <a:buFontTx/>
              <a:buNone/>
            </a:pPr>
            <a:endParaRPr lang="en-US" sz="2000" dirty="0">
              <a:solidFill>
                <a:schemeClr val="tx2"/>
              </a:solidFill>
            </a:endParaRPr>
          </a:p>
          <a:p>
            <a:pPr marL="0" indent="0">
              <a:buFontTx/>
              <a:buNone/>
            </a:pPr>
            <a:r>
              <a:rPr lang="en-US" sz="2000" dirty="0">
                <a:solidFill>
                  <a:schemeClr val="tx2"/>
                </a:solidFill>
              </a:rPr>
              <a:t> </a:t>
            </a:r>
            <a:endParaRPr lang="en-US" sz="2000" dirty="0">
              <a:solidFill>
                <a:schemeClr val="tx2"/>
              </a:solidFill>
              <a:cs typeface="Arial" charset="0"/>
            </a:endParaRPr>
          </a:p>
        </p:txBody>
      </p:sp>
      <p:sp>
        <p:nvSpPr>
          <p:cNvPr id="11" name="Slide Number Placeholder 3"/>
          <p:cNvSpPr>
            <a:spLocks noGrp="1"/>
          </p:cNvSpPr>
          <p:nvPr>
            <p:ph type="sldNum" sz="quarter" idx="10"/>
          </p:nvPr>
        </p:nvSpPr>
        <p:spPr>
          <a:xfrm>
            <a:off x="6970713" y="621188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a:spcBef>
                <a:spcPct val="0"/>
              </a:spcBef>
              <a:buClrTx/>
              <a:buFontTx/>
              <a:buNone/>
            </a:pPr>
            <a:fld id="{93272756-95F6-4282-A38D-A52D43E0E6EB}" type="slidenum">
              <a:rPr lang="en-US" altLang="en-US" sz="900" smtClean="0">
                <a:solidFill>
                  <a:schemeClr val="bg2"/>
                </a:solidFill>
                <a:latin typeface="Arial" charset="0"/>
              </a:rPr>
              <a:pPr>
                <a:spcBef>
                  <a:spcPct val="0"/>
                </a:spcBef>
                <a:buClrTx/>
                <a:buFontTx/>
                <a:buNone/>
              </a:pPr>
              <a:t>3</a:t>
            </a:fld>
            <a:endParaRPr lang="en-US" altLang="en-US" sz="900" dirty="0">
              <a:solidFill>
                <a:schemeClr val="bg2"/>
              </a:solidFill>
              <a:latin typeface="Arial" charset="0"/>
            </a:endParaRPr>
          </a:p>
        </p:txBody>
      </p:sp>
      <p:sp>
        <p:nvSpPr>
          <p:cNvPr id="13" name="Content Placeholder 2">
            <a:extLst>
              <a:ext uri="{FF2B5EF4-FFF2-40B4-BE49-F238E27FC236}">
                <a16:creationId xmlns:a16="http://schemas.microsoft.com/office/drawing/2014/main" id="{BFE4B32B-03E9-4DE0-AF0F-1C385667E981}"/>
              </a:ext>
            </a:extLst>
          </p:cNvPr>
          <p:cNvSpPr>
            <a:spLocks noGrp="1"/>
          </p:cNvSpPr>
          <p:nvPr>
            <p:ph idx="1"/>
          </p:nvPr>
        </p:nvSpPr>
        <p:spPr>
          <a:xfrm>
            <a:off x="4419600" y="990601"/>
            <a:ext cx="4389120" cy="5221287"/>
          </a:xfrm>
        </p:spPr>
        <p:txBody>
          <a:bodyPr/>
          <a:lstStyle/>
          <a:p>
            <a:pPr marL="0" indent="0">
              <a:spcBef>
                <a:spcPts val="0"/>
              </a:spcBef>
              <a:buFontTx/>
              <a:buNone/>
            </a:pPr>
            <a:r>
              <a:rPr lang="en-US" altLang="en-US" sz="2000" dirty="0">
                <a:solidFill>
                  <a:srgbClr val="AF1A14"/>
                </a:solidFill>
                <a:latin typeface="Georgia"/>
              </a:rPr>
              <a:t>CONNECT</a:t>
            </a:r>
            <a:r>
              <a:rPr lang="en-US" altLang="en-US" sz="2000" dirty="0">
                <a:solidFill>
                  <a:srgbClr val="003483"/>
                </a:solidFill>
                <a:latin typeface="Georgia" panose="02040502050405020303" pitchFamily="18" charset="0"/>
                <a:cs typeface="Calibri" pitchFamily="34" charset="0"/>
              </a:rPr>
              <a:t> </a:t>
            </a:r>
            <a:r>
              <a:rPr lang="en-US" altLang="en-US" sz="2000" dirty="0">
                <a:solidFill>
                  <a:schemeClr val="accent1"/>
                </a:solidFill>
                <a:latin typeface="Georgia" panose="02040502050405020303" pitchFamily="18" charset="0"/>
                <a:cs typeface="Calibri" pitchFamily="34" charset="0"/>
              </a:rPr>
              <a:t>is NOT an Exchange (e.g. eHealth Exchange or </a:t>
            </a:r>
            <a:r>
              <a:rPr lang="en-US" altLang="en-US" sz="2000" dirty="0" err="1">
                <a:solidFill>
                  <a:schemeClr val="accent1"/>
                </a:solidFill>
                <a:latin typeface="Georgia" panose="02040502050405020303" pitchFamily="18" charset="0"/>
                <a:cs typeface="Calibri" pitchFamily="34" charset="0"/>
              </a:rPr>
              <a:t>DirectTrust</a:t>
            </a:r>
            <a:r>
              <a:rPr lang="en-US" altLang="en-US" sz="2000" dirty="0">
                <a:solidFill>
                  <a:schemeClr val="accent1"/>
                </a:solidFill>
                <a:latin typeface="Georgia" panose="02040502050405020303" pitchFamily="18" charset="0"/>
                <a:cs typeface="Calibri" pitchFamily="34" charset="0"/>
              </a:rPr>
              <a:t>)</a:t>
            </a:r>
          </a:p>
          <a:p>
            <a:pPr marL="0" indent="0">
              <a:spcBef>
                <a:spcPts val="0"/>
              </a:spcBef>
              <a:buFontTx/>
              <a:buNone/>
            </a:pPr>
            <a:endParaRPr lang="en-US" altLang="en-US" sz="2000" dirty="0">
              <a:solidFill>
                <a:srgbClr val="003483"/>
              </a:solidFill>
              <a:latin typeface="Georgia" panose="02040502050405020303" pitchFamily="18" charset="0"/>
              <a:cs typeface="Calibri" pitchFamily="34" charset="0"/>
            </a:endParaRPr>
          </a:p>
          <a:p>
            <a:pPr marL="0" indent="0">
              <a:spcBef>
                <a:spcPts val="0"/>
              </a:spcBef>
              <a:buFontTx/>
              <a:buNone/>
            </a:pPr>
            <a:r>
              <a:rPr lang="en-US" altLang="en-US" sz="2000" dirty="0">
                <a:solidFill>
                  <a:srgbClr val="AF1A14"/>
                </a:solidFill>
                <a:latin typeface="Georgia"/>
              </a:rPr>
              <a:t>CONNECT</a:t>
            </a:r>
            <a:r>
              <a:rPr lang="en-US" altLang="en-US" sz="2000" dirty="0">
                <a:solidFill>
                  <a:srgbClr val="003483"/>
                </a:solidFill>
                <a:latin typeface="Georgia" panose="02040502050405020303" pitchFamily="18" charset="0"/>
                <a:cs typeface="Calibri" pitchFamily="34" charset="0"/>
              </a:rPr>
              <a:t> </a:t>
            </a:r>
            <a:r>
              <a:rPr lang="en-US" altLang="en-US" sz="2000" dirty="0">
                <a:solidFill>
                  <a:schemeClr val="accent1"/>
                </a:solidFill>
                <a:latin typeface="Georgia" panose="02040502050405020303" pitchFamily="18" charset="0"/>
                <a:cs typeface="Calibri" pitchFamily="34" charset="0"/>
              </a:rPr>
              <a:t>is NOT a data sharing agreement but supports them</a:t>
            </a:r>
          </a:p>
          <a:p>
            <a:pPr marL="0" indent="0">
              <a:spcBef>
                <a:spcPts val="0"/>
              </a:spcBef>
              <a:buFontTx/>
              <a:buNone/>
            </a:pPr>
            <a:endParaRPr lang="en-US" altLang="en-US" sz="2000" dirty="0">
              <a:solidFill>
                <a:srgbClr val="003483"/>
              </a:solidFill>
              <a:latin typeface="Georgia" panose="02040502050405020303" pitchFamily="18" charset="0"/>
              <a:cs typeface="Calibri" pitchFamily="34" charset="0"/>
            </a:endParaRPr>
          </a:p>
          <a:p>
            <a:pPr marL="0" indent="0">
              <a:spcBef>
                <a:spcPts val="0"/>
              </a:spcBef>
              <a:buFontTx/>
              <a:buNone/>
            </a:pPr>
            <a:r>
              <a:rPr lang="en-US" altLang="en-US" sz="2000" dirty="0">
                <a:solidFill>
                  <a:srgbClr val="AF1A14"/>
                </a:solidFill>
                <a:latin typeface="Georgia"/>
              </a:rPr>
              <a:t>CONNECT</a:t>
            </a:r>
            <a:r>
              <a:rPr lang="en-US" altLang="en-US" sz="2000" dirty="0">
                <a:solidFill>
                  <a:srgbClr val="003483"/>
                </a:solidFill>
                <a:latin typeface="Georgia" panose="02040502050405020303" pitchFamily="18" charset="0"/>
                <a:cs typeface="Calibri" pitchFamily="34" charset="0"/>
              </a:rPr>
              <a:t> </a:t>
            </a:r>
            <a:r>
              <a:rPr lang="en-US" altLang="en-US" sz="2000" dirty="0">
                <a:solidFill>
                  <a:schemeClr val="accent1"/>
                </a:solidFill>
                <a:latin typeface="Georgia" panose="02040502050405020303" pitchFamily="18" charset="0"/>
                <a:cs typeface="Calibri" pitchFamily="34" charset="0"/>
              </a:rPr>
              <a:t>is a product/platform that implements  specifications to allow organizations to participate in different exchanges</a:t>
            </a:r>
          </a:p>
          <a:p>
            <a:pPr marL="0" indent="0">
              <a:spcBef>
                <a:spcPts val="0"/>
              </a:spcBef>
              <a:buFontTx/>
              <a:buNone/>
            </a:pPr>
            <a:endParaRPr lang="en-US" altLang="en-US" sz="2000" dirty="0">
              <a:solidFill>
                <a:srgbClr val="003483"/>
              </a:solidFill>
              <a:latin typeface="Georgia" panose="02040502050405020303" pitchFamily="18" charset="0"/>
              <a:cs typeface="Calibri" pitchFamily="34" charset="0"/>
            </a:endParaRPr>
          </a:p>
          <a:p>
            <a:pPr marL="0" indent="0">
              <a:spcBef>
                <a:spcPts val="0"/>
              </a:spcBef>
              <a:buFontTx/>
              <a:buNone/>
            </a:pPr>
            <a:r>
              <a:rPr lang="en-US" altLang="en-US" sz="2000" dirty="0">
                <a:solidFill>
                  <a:schemeClr val="accent1"/>
                </a:solidFill>
                <a:latin typeface="Georgia" panose="02040502050405020303" pitchFamily="18" charset="0"/>
                <a:cs typeface="Calibri" pitchFamily="34" charset="0"/>
              </a:rPr>
              <a:t>Federal agencies, state agencies, private health organizations as well as vendors have implemented or incorporated CONNECT to participate in exchanges and use cases</a:t>
            </a:r>
            <a:r>
              <a:rPr lang="en-US" altLang="en-US" sz="2000" dirty="0">
                <a:solidFill>
                  <a:schemeClr val="accent1"/>
                </a:solidFill>
                <a:latin typeface="Georgia" panose="02040502050405020303" pitchFamily="18" charset="0"/>
                <a:cs typeface="Georgia" pitchFamily="18" charset="0"/>
              </a:rPr>
              <a:t> </a:t>
            </a:r>
            <a:endParaRPr lang="en-US" altLang="en-US" sz="2000" dirty="0">
              <a:solidFill>
                <a:schemeClr val="accent1"/>
              </a:solidFill>
              <a:latin typeface="Georgia" panose="02040502050405020303" pitchFamily="18" charset="0"/>
              <a:cs typeface="Calibri" pitchFamily="34" charset="0"/>
            </a:endParaRPr>
          </a:p>
        </p:txBody>
      </p:sp>
    </p:spTree>
    <p:extLst>
      <p:ext uri="{BB962C8B-B14F-4D97-AF65-F5344CB8AC3E}">
        <p14:creationId xmlns:p14="http://schemas.microsoft.com/office/powerpoint/2010/main" val="2643525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bwMode="auto">
          <a:xfrm>
            <a:off x="2286000" y="-57150"/>
            <a:ext cx="6588643" cy="742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a:bodyPr>
          <a:lstStyle/>
          <a:p>
            <a:pPr algn="ctr"/>
            <a:r>
              <a:rPr lang="en-US" dirty="0">
                <a:solidFill>
                  <a:schemeClr val="accent1"/>
                </a:solidFill>
              </a:rPr>
              <a:t>CONNECT Can Be Used To</a:t>
            </a:r>
          </a:p>
        </p:txBody>
      </p:sp>
      <p:sp>
        <p:nvSpPr>
          <p:cNvPr id="16388" name="Content Placeholder 2"/>
          <p:cNvSpPr>
            <a:spLocks noGrp="1"/>
          </p:cNvSpPr>
          <p:nvPr>
            <p:ph idx="4294967295"/>
          </p:nvPr>
        </p:nvSpPr>
        <p:spPr bwMode="auto">
          <a:xfrm>
            <a:off x="333375" y="1070408"/>
            <a:ext cx="4916488" cy="4973553"/>
          </a:xfrm>
          <a:prstGeom prst="rect">
            <a:avLst/>
          </a:prstGeom>
          <a:solidFill>
            <a:srgbClr val="F7F7F7"/>
          </a:solidFill>
          <a:ln w="19050">
            <a:solidFill>
              <a:srgbClr val="C00000"/>
            </a:solidFill>
            <a:miter lim="800000"/>
            <a:headEnd/>
            <a:tailEnd/>
          </a:ln>
        </p:spPr>
        <p:txBody>
          <a:bodyPr/>
          <a:lstStyle/>
          <a:p>
            <a:pPr marL="339725" lvl="1" indent="-287338">
              <a:spcBef>
                <a:spcPts val="1200"/>
              </a:spcBef>
              <a:spcAft>
                <a:spcPts val="900"/>
              </a:spcAft>
              <a:buClr>
                <a:srgbClr val="AF1A14"/>
              </a:buClr>
              <a:buFont typeface="Arial" charset="0"/>
              <a:buChar char="•"/>
            </a:pPr>
            <a:r>
              <a:rPr lang="en-US" sz="1800" dirty="0">
                <a:solidFill>
                  <a:schemeClr val="accent1"/>
                </a:solidFill>
                <a:cs typeface="Arial" charset="0"/>
              </a:rPr>
              <a:t>Set up a health information exchange within an organization (HIE, HIH, etc.)</a:t>
            </a:r>
          </a:p>
          <a:p>
            <a:pPr marL="339725" lvl="1" indent="-287338">
              <a:spcAft>
                <a:spcPts val="900"/>
              </a:spcAft>
              <a:buClr>
                <a:srgbClr val="AF1A14"/>
              </a:buClr>
              <a:buFont typeface="Arial" charset="0"/>
              <a:buChar char="•"/>
            </a:pPr>
            <a:r>
              <a:rPr lang="en-US" sz="1800" dirty="0">
                <a:solidFill>
                  <a:schemeClr val="accent1"/>
                </a:solidFill>
                <a:cs typeface="Arial" charset="0"/>
              </a:rPr>
              <a:t>Tie a health information exchange into other HIEs for example the eHealth Exchange or CMS Electronic Submission of Electronic Documentation (CMS </a:t>
            </a:r>
            <a:r>
              <a:rPr lang="en-US" sz="1800" dirty="0" err="1">
                <a:solidFill>
                  <a:schemeClr val="accent1"/>
                </a:solidFill>
                <a:cs typeface="Arial" charset="0"/>
              </a:rPr>
              <a:t>esMD</a:t>
            </a:r>
            <a:r>
              <a:rPr lang="en-US" sz="1800" dirty="0">
                <a:solidFill>
                  <a:schemeClr val="accent1"/>
                </a:solidFill>
                <a:cs typeface="Arial" charset="0"/>
              </a:rPr>
              <a:t>) </a:t>
            </a:r>
          </a:p>
          <a:p>
            <a:pPr marL="339725" lvl="1" indent="-287338">
              <a:spcAft>
                <a:spcPts val="900"/>
              </a:spcAft>
              <a:buClr>
                <a:srgbClr val="AF1A14"/>
              </a:buClr>
              <a:buFont typeface="Arial" charset="0"/>
              <a:buChar char="•"/>
            </a:pPr>
            <a:r>
              <a:rPr lang="en-US" sz="1800" dirty="0">
                <a:solidFill>
                  <a:schemeClr val="accent1"/>
                </a:solidFill>
                <a:cs typeface="Arial" charset="0"/>
              </a:rPr>
              <a:t>Support patients with technology to electronically “carry” their health record </a:t>
            </a:r>
            <a:br>
              <a:rPr lang="en-US" sz="1800" dirty="0">
                <a:solidFill>
                  <a:schemeClr val="accent1"/>
                </a:solidFill>
                <a:cs typeface="Arial" charset="0"/>
              </a:rPr>
            </a:br>
            <a:r>
              <a:rPr lang="en-US" sz="1800" dirty="0">
                <a:solidFill>
                  <a:schemeClr val="accent1"/>
                </a:solidFill>
                <a:cs typeface="Arial" charset="0"/>
              </a:rPr>
              <a:t>as they traverse the healthcare system</a:t>
            </a:r>
          </a:p>
          <a:p>
            <a:pPr marL="339725" lvl="1" indent="-287338">
              <a:spcAft>
                <a:spcPts val="900"/>
              </a:spcAft>
              <a:buClr>
                <a:srgbClr val="AF1A14"/>
              </a:buClr>
              <a:buFont typeface="Arial" charset="0"/>
              <a:buChar char="•"/>
            </a:pPr>
            <a:r>
              <a:rPr lang="en-US" sz="1800" dirty="0">
                <a:solidFill>
                  <a:schemeClr val="accent1"/>
                </a:solidFill>
                <a:cs typeface="Arial" charset="0"/>
              </a:rPr>
              <a:t>Support providers by enabling a more complete medical picture of a patient</a:t>
            </a:r>
          </a:p>
          <a:p>
            <a:pPr marL="339725" lvl="1" indent="-287338">
              <a:spcAft>
                <a:spcPts val="900"/>
              </a:spcAft>
              <a:buClr>
                <a:srgbClr val="AF1A14"/>
              </a:buClr>
              <a:buFont typeface="Arial" charset="0"/>
              <a:buChar char="•"/>
            </a:pPr>
            <a:r>
              <a:rPr lang="en-US" sz="1800" dirty="0">
                <a:solidFill>
                  <a:schemeClr val="accent1"/>
                </a:solidFill>
                <a:cs typeface="Arial" charset="0"/>
              </a:rPr>
              <a:t>Provide a method to meet certain mandated interoperability requirements</a:t>
            </a:r>
          </a:p>
        </p:txBody>
      </p:sp>
      <p:sp>
        <p:nvSpPr>
          <p:cNvPr id="7" name="Rounded Rectangle 6"/>
          <p:cNvSpPr>
            <a:spLocks noChangeArrowheads="1"/>
          </p:cNvSpPr>
          <p:nvPr/>
        </p:nvSpPr>
        <p:spPr bwMode="auto">
          <a:xfrm>
            <a:off x="5486400" y="1676400"/>
            <a:ext cx="3200400" cy="4071938"/>
          </a:xfrm>
          <a:prstGeom prst="roundRect">
            <a:avLst>
              <a:gd name="adj" fmla="val 6968"/>
            </a:avLst>
          </a:prstGeom>
          <a:gradFill rotWithShape="1">
            <a:gsLst>
              <a:gs pos="0">
                <a:srgbClr val="CEDEED"/>
              </a:gs>
              <a:gs pos="100000">
                <a:schemeClr val="bg1"/>
              </a:gs>
            </a:gsLst>
            <a:lin ang="5400000"/>
          </a:gradFill>
          <a:ln w="31750">
            <a:solidFill>
              <a:schemeClr val="bg1"/>
            </a:solidFill>
            <a:round/>
            <a:headEnd/>
            <a:tailEnd/>
          </a:ln>
          <a:effectLst>
            <a:outerShdw blurRad="317500" dist="12700" dir="5400000" rotWithShape="0">
              <a:srgbClr val="000000">
                <a:alpha val="34998"/>
              </a:srgbClr>
            </a:outerShdw>
          </a:effectLst>
        </p:spPr>
        <p:txBody>
          <a:bodyPr anchor="ctr"/>
          <a:lstStyle/>
          <a:p>
            <a:pPr algn="ctr">
              <a:defRPr/>
            </a:pPr>
            <a:endParaRPr lang="en-US">
              <a:solidFill>
                <a:schemeClr val="lt1"/>
              </a:solidFill>
              <a:latin typeface="+mn-lt"/>
              <a:ea typeface="+mn-ea"/>
            </a:endParaRPr>
          </a:p>
        </p:txBody>
      </p:sp>
      <p:pic>
        <p:nvPicPr>
          <p:cNvPr id="8" name="Picture 2" descr="CONNECT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6425" y="3001963"/>
            <a:ext cx="279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a:spLocks noGrp="1"/>
          </p:cNvSpPr>
          <p:nvPr>
            <p:ph type="sldNum" sz="quarter" idx="10"/>
          </p:nvPr>
        </p:nvSpPr>
        <p:spPr>
          <a:xfrm>
            <a:off x="6324600" y="6248400"/>
            <a:ext cx="2514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a:buFontTx/>
              <a:buNone/>
            </a:pPr>
            <a:fld id="{6E97BAF5-294C-4265-BE51-0112D9D315EE}" type="slidenum">
              <a:rPr lang="en-US" altLang="en-US" sz="900" smtClean="0">
                <a:solidFill>
                  <a:schemeClr val="tx1"/>
                </a:solidFill>
                <a:latin typeface="Arial" charset="0"/>
                <a:cs typeface="Arial" charset="0"/>
              </a:rPr>
              <a:pPr>
                <a:buFontTx/>
                <a:buNone/>
              </a:pPr>
              <a:t>4</a:t>
            </a:fld>
            <a:endParaRPr lang="en-US" altLang="en-US" sz="900" dirty="0">
              <a:solidFill>
                <a:schemeClr val="tx1"/>
              </a:solidFill>
              <a:latin typeface="Arial" charset="0"/>
              <a:cs typeface="Arial" charset="0"/>
            </a:endParaRPr>
          </a:p>
        </p:txBody>
      </p:sp>
    </p:spTree>
    <p:extLst>
      <p:ext uri="{BB962C8B-B14F-4D97-AF65-F5344CB8AC3E}">
        <p14:creationId xmlns:p14="http://schemas.microsoft.com/office/powerpoint/2010/main" val="2323920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9"/>
          <p:cNvGrpSpPr>
            <a:grpSpLocks/>
          </p:cNvGrpSpPr>
          <p:nvPr/>
        </p:nvGrpSpPr>
        <p:grpSpPr bwMode="auto">
          <a:xfrm>
            <a:off x="6477000" y="2557463"/>
            <a:ext cx="1563688" cy="1000125"/>
            <a:chOff x="6435371" y="2554111"/>
            <a:chExt cx="1563517" cy="999067"/>
          </a:xfrm>
        </p:grpSpPr>
        <p:sp>
          <p:nvSpPr>
            <p:cNvPr id="32" name="Rounded Rectangle 31"/>
            <p:cNvSpPr/>
            <p:nvPr/>
          </p:nvSpPr>
          <p:spPr>
            <a:xfrm>
              <a:off x="6435371" y="2554111"/>
              <a:ext cx="1563517" cy="999067"/>
            </a:xfrm>
            <a:prstGeom prst="roundRect">
              <a:avLst/>
            </a:prstGeom>
            <a:gradFill>
              <a:gsLst>
                <a:gs pos="0">
                  <a:schemeClr val="bg1">
                    <a:lumMod val="85000"/>
                  </a:schemeClr>
                </a:gs>
                <a:gs pos="67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6522674" y="2714278"/>
              <a:ext cx="1388910" cy="678731"/>
            </a:xfrm>
            <a:prstGeom prst="rect">
              <a:avLst/>
            </a:prstGeom>
          </p:spPr>
          <p:txBody>
            <a:bodyPr>
              <a:spAutoFit/>
            </a:bodyPr>
            <a:lstStyle/>
            <a:p>
              <a:pPr algn="ctr">
                <a:lnSpc>
                  <a:spcPct val="90000"/>
                </a:lnSpc>
                <a:defRPr/>
              </a:pPr>
              <a:r>
                <a:rPr lang="en-US" sz="1400" b="1" dirty="0">
                  <a:solidFill>
                    <a:schemeClr val="tx1">
                      <a:lumMod val="75000"/>
                      <a:lumOff val="25000"/>
                    </a:schemeClr>
                  </a:solidFill>
                  <a:latin typeface="Arial" pitchFamily="34" charset="0"/>
                  <a:ea typeface="ＭＳ Ｐゴシック" pitchFamily="34" charset="-128"/>
                </a:rPr>
                <a:t>Health</a:t>
              </a:r>
            </a:p>
            <a:p>
              <a:pPr algn="ctr">
                <a:lnSpc>
                  <a:spcPct val="90000"/>
                </a:lnSpc>
                <a:defRPr/>
              </a:pPr>
              <a:r>
                <a:rPr lang="en-US" sz="1400" b="1" dirty="0">
                  <a:solidFill>
                    <a:schemeClr val="tx1">
                      <a:lumMod val="75000"/>
                      <a:lumOff val="25000"/>
                    </a:schemeClr>
                  </a:solidFill>
                  <a:latin typeface="Arial" pitchFamily="34" charset="0"/>
                  <a:ea typeface="ＭＳ Ｐゴシック" pitchFamily="34" charset="-128"/>
                </a:rPr>
                <a:t>Organization</a:t>
              </a:r>
            </a:p>
            <a:p>
              <a:pPr algn="ctr">
                <a:lnSpc>
                  <a:spcPct val="90000"/>
                </a:lnSpc>
                <a:defRPr/>
              </a:pPr>
              <a:r>
                <a:rPr lang="en-US" sz="1400" b="1" dirty="0">
                  <a:solidFill>
                    <a:schemeClr val="tx1">
                      <a:lumMod val="75000"/>
                      <a:lumOff val="25000"/>
                    </a:schemeClr>
                  </a:solidFill>
                  <a:latin typeface="Arial" pitchFamily="34" charset="0"/>
                  <a:ea typeface="ＭＳ Ｐゴシック" pitchFamily="34" charset="-128"/>
                </a:rPr>
                <a:t>Systems</a:t>
              </a:r>
            </a:p>
          </p:txBody>
        </p:sp>
      </p:grpSp>
      <p:pic>
        <p:nvPicPr>
          <p:cNvPr id="14339" name="Picture 1" descr="cloud-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3025" y="977900"/>
            <a:ext cx="197485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Arrow Connector 22"/>
          <p:cNvCxnSpPr>
            <a:cxnSpLocks noChangeShapeType="1"/>
          </p:cNvCxnSpPr>
          <p:nvPr/>
        </p:nvCxnSpPr>
        <p:spPr bwMode="auto">
          <a:xfrm>
            <a:off x="3600450" y="2182813"/>
            <a:ext cx="0" cy="542925"/>
          </a:xfrm>
          <a:prstGeom prst="straightConnector1">
            <a:avLst/>
          </a:prstGeom>
          <a:noFill/>
          <a:ln w="47625">
            <a:solidFill>
              <a:srgbClr val="AF1A14"/>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1269" name="Title 1"/>
          <p:cNvSpPr>
            <a:spLocks noGrp="1"/>
          </p:cNvSpPr>
          <p:nvPr>
            <p:ph type="title"/>
          </p:nvPr>
        </p:nvSpPr>
        <p:spPr>
          <a:xfrm>
            <a:off x="2654300" y="76200"/>
            <a:ext cx="6489700" cy="762000"/>
          </a:xfrm>
        </p:spPr>
        <p:txBody>
          <a:bodyPr/>
          <a:lstStyle/>
          <a:p>
            <a:pPr>
              <a:defRPr/>
            </a:pPr>
            <a:r>
              <a:rPr lang="en-US" altLang="en-US" dirty="0">
                <a:solidFill>
                  <a:schemeClr val="accent1"/>
                </a:solidFill>
              </a:rPr>
              <a:t>Role of CONNECT in Health Information Exchange</a:t>
            </a:r>
          </a:p>
        </p:txBody>
      </p:sp>
      <p:grpSp>
        <p:nvGrpSpPr>
          <p:cNvPr id="14342" name="Group 28671"/>
          <p:cNvGrpSpPr>
            <a:grpSpLocks/>
          </p:cNvGrpSpPr>
          <p:nvPr/>
        </p:nvGrpSpPr>
        <p:grpSpPr bwMode="auto">
          <a:xfrm>
            <a:off x="2654300" y="2727325"/>
            <a:ext cx="1890713" cy="706438"/>
            <a:chOff x="2358361" y="2906889"/>
            <a:chExt cx="1890889" cy="705555"/>
          </a:xfrm>
        </p:grpSpPr>
        <p:sp>
          <p:nvSpPr>
            <p:cNvPr id="7" name="Rounded Rectangle 6"/>
            <p:cNvSpPr/>
            <p:nvPr/>
          </p:nvSpPr>
          <p:spPr>
            <a:xfrm>
              <a:off x="2358361" y="2906889"/>
              <a:ext cx="1890889" cy="705555"/>
            </a:xfrm>
            <a:prstGeom prst="roundRect">
              <a:avLst/>
            </a:prstGeom>
            <a:gradFill>
              <a:gsLst>
                <a:gs pos="0">
                  <a:schemeClr val="bg1">
                    <a:lumMod val="85000"/>
                  </a:schemeClr>
                </a:gs>
                <a:gs pos="67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1273" name="Picture 3"/>
            <p:cNvPicPr>
              <a:picLocks noChangeAspect="1" noChangeArrowheads="1"/>
            </p:cNvPicPr>
            <p:nvPr/>
          </p:nvPicPr>
          <p:blipFill>
            <a:blip r:embed="rId4"/>
            <a:srcRect/>
            <a:stretch>
              <a:fillRect/>
            </a:stretch>
          </p:blipFill>
          <p:spPr bwMode="auto">
            <a:xfrm>
              <a:off x="2567931" y="3032145"/>
              <a:ext cx="1471750" cy="429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cxnSp>
        <p:nvCxnSpPr>
          <p:cNvPr id="27" name="Straight Connector 26"/>
          <p:cNvCxnSpPr>
            <a:cxnSpLocks noChangeShapeType="1"/>
          </p:cNvCxnSpPr>
          <p:nvPr/>
        </p:nvCxnSpPr>
        <p:spPr bwMode="auto">
          <a:xfrm>
            <a:off x="6330950" y="2182813"/>
            <a:ext cx="0" cy="1752600"/>
          </a:xfrm>
          <a:prstGeom prst="line">
            <a:avLst/>
          </a:prstGeom>
          <a:noFill/>
          <a:ln w="25400">
            <a:solidFill>
              <a:schemeClr val="accent1"/>
            </a:solidFill>
            <a:prstDash val="dash"/>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0" name="Straight Arrow Connector 39"/>
          <p:cNvCxnSpPr>
            <a:cxnSpLocks noChangeShapeType="1"/>
          </p:cNvCxnSpPr>
          <p:nvPr/>
        </p:nvCxnSpPr>
        <p:spPr bwMode="auto">
          <a:xfrm flipH="1">
            <a:off x="4710113" y="3044825"/>
            <a:ext cx="1503362" cy="19050"/>
          </a:xfrm>
          <a:prstGeom prst="straightConnector1">
            <a:avLst/>
          </a:prstGeom>
          <a:noFill/>
          <a:ln w="47625">
            <a:solidFill>
              <a:srgbClr val="AF1A14"/>
            </a:solidFill>
            <a:round/>
            <a:headEnd type="triangle" w="med" len="me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47" name="Cube 46"/>
          <p:cNvSpPr>
            <a:spLocks noChangeArrowheads="1"/>
          </p:cNvSpPr>
          <p:nvPr/>
        </p:nvSpPr>
        <p:spPr bwMode="auto">
          <a:xfrm>
            <a:off x="1136650" y="2162175"/>
            <a:ext cx="4926013" cy="304800"/>
          </a:xfrm>
          <a:prstGeom prst="cube">
            <a:avLst>
              <a:gd name="adj" fmla="val 83917"/>
            </a:avLst>
          </a:prstGeom>
          <a:solidFill>
            <a:srgbClr val="6FB5CC"/>
          </a:solidFill>
          <a:ln w="9525">
            <a:no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endParaRPr>
          </a:p>
        </p:txBody>
      </p:sp>
      <p:cxnSp>
        <p:nvCxnSpPr>
          <p:cNvPr id="49" name="Straight Arrow Connector 48"/>
          <p:cNvCxnSpPr>
            <a:cxnSpLocks noChangeShapeType="1"/>
          </p:cNvCxnSpPr>
          <p:nvPr/>
        </p:nvCxnSpPr>
        <p:spPr bwMode="auto">
          <a:xfrm>
            <a:off x="3600450" y="1827213"/>
            <a:ext cx="0" cy="487362"/>
          </a:xfrm>
          <a:prstGeom prst="straightConnector1">
            <a:avLst/>
          </a:prstGeom>
          <a:noFill/>
          <a:ln w="47625">
            <a:solidFill>
              <a:srgbClr val="AF1A14"/>
            </a:solidFill>
            <a:round/>
            <a:headEnd type="triangle" w="med" len="me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347" name="Rectangle 45"/>
          <p:cNvSpPr>
            <a:spLocks noChangeArrowheads="1"/>
          </p:cNvSpPr>
          <p:nvPr/>
        </p:nvSpPr>
        <p:spPr bwMode="auto">
          <a:xfrm>
            <a:off x="130175" y="4173538"/>
            <a:ext cx="16319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algn="r" eaLnBrk="1" hangingPunct="1">
              <a:spcBef>
                <a:spcPct val="0"/>
              </a:spcBef>
              <a:buClrTx/>
              <a:buFontTx/>
              <a:buNone/>
            </a:pPr>
            <a:r>
              <a:rPr lang="en-US" altLang="en-US" sz="1600" b="1">
                <a:solidFill>
                  <a:schemeClr val="tx1"/>
                </a:solidFill>
                <a:latin typeface="Arial" charset="0"/>
              </a:rPr>
              <a:t>ONC/ NwHIN </a:t>
            </a:r>
          </a:p>
          <a:p>
            <a:pPr algn="r" eaLnBrk="1" hangingPunct="1">
              <a:spcBef>
                <a:spcPct val="0"/>
              </a:spcBef>
              <a:buClrTx/>
              <a:buFontTx/>
              <a:buNone/>
            </a:pPr>
            <a:r>
              <a:rPr lang="en-US" altLang="en-US" sz="1100" b="1">
                <a:solidFill>
                  <a:schemeClr val="tx1"/>
                </a:solidFill>
                <a:latin typeface="Arial" charset="0"/>
              </a:rPr>
              <a:t>standards, services, &amp; policies</a:t>
            </a:r>
          </a:p>
        </p:txBody>
      </p:sp>
      <p:sp>
        <p:nvSpPr>
          <p:cNvPr id="14348" name="Rectangle 54"/>
          <p:cNvSpPr>
            <a:spLocks noChangeArrowheads="1"/>
          </p:cNvSpPr>
          <p:nvPr/>
        </p:nvSpPr>
        <p:spPr bwMode="auto">
          <a:xfrm>
            <a:off x="576263" y="2825750"/>
            <a:ext cx="2006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algn="r" eaLnBrk="1" hangingPunct="1">
              <a:spcBef>
                <a:spcPct val="0"/>
              </a:spcBef>
              <a:buClrTx/>
              <a:buFontTx/>
              <a:buNone/>
            </a:pPr>
            <a:r>
              <a:rPr lang="en-US" altLang="en-US" sz="1600" b="1">
                <a:solidFill>
                  <a:schemeClr val="tx1"/>
                </a:solidFill>
                <a:latin typeface="Arial" charset="0"/>
              </a:rPr>
              <a:t>Software Platform</a:t>
            </a:r>
          </a:p>
          <a:p>
            <a:pPr algn="r" eaLnBrk="1" hangingPunct="1">
              <a:spcBef>
                <a:spcPct val="0"/>
              </a:spcBef>
              <a:buClrTx/>
              <a:buFontTx/>
              <a:buNone/>
            </a:pPr>
            <a:r>
              <a:rPr lang="en-US" altLang="en-US" sz="1100" b="1">
                <a:solidFill>
                  <a:schemeClr val="tx1"/>
                </a:solidFill>
                <a:latin typeface="Arial" charset="0"/>
              </a:rPr>
              <a:t>(gateway and adapters) </a:t>
            </a:r>
          </a:p>
        </p:txBody>
      </p:sp>
      <p:sp>
        <p:nvSpPr>
          <p:cNvPr id="14349" name="Rectangle 59"/>
          <p:cNvSpPr>
            <a:spLocks noChangeArrowheads="1"/>
          </p:cNvSpPr>
          <p:nvPr/>
        </p:nvSpPr>
        <p:spPr bwMode="auto">
          <a:xfrm>
            <a:off x="304800" y="1316038"/>
            <a:ext cx="23701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eaLnBrk="1" hangingPunct="1">
              <a:spcBef>
                <a:spcPct val="0"/>
              </a:spcBef>
              <a:buClrTx/>
              <a:buFontTx/>
              <a:buNone/>
            </a:pPr>
            <a:r>
              <a:rPr lang="en-US" altLang="en-US" sz="1600" b="1">
                <a:solidFill>
                  <a:schemeClr val="tx1"/>
                </a:solidFill>
                <a:latin typeface="Arial" charset="0"/>
              </a:rPr>
              <a:t>Health Data Exchange</a:t>
            </a:r>
          </a:p>
          <a:p>
            <a:pPr algn="r" eaLnBrk="1" hangingPunct="1">
              <a:spcBef>
                <a:spcPct val="0"/>
              </a:spcBef>
              <a:buClrTx/>
              <a:buFontTx/>
              <a:buNone/>
            </a:pPr>
            <a:endParaRPr lang="en-US" altLang="en-US" sz="1100" b="1">
              <a:solidFill>
                <a:schemeClr val="tx1"/>
              </a:solidFill>
              <a:latin typeface="Arial" charset="0"/>
            </a:endParaRPr>
          </a:p>
        </p:txBody>
      </p:sp>
      <p:cxnSp>
        <p:nvCxnSpPr>
          <p:cNvPr id="3" name="Straight Arrow Connector 2"/>
          <p:cNvCxnSpPr>
            <a:cxnSpLocks/>
            <a:stCxn id="5" idx="1"/>
          </p:cNvCxnSpPr>
          <p:nvPr/>
        </p:nvCxnSpPr>
        <p:spPr>
          <a:xfrm flipH="1" flipV="1">
            <a:off x="4587875" y="4443413"/>
            <a:ext cx="2193925" cy="661194"/>
          </a:xfrm>
          <a:prstGeom prst="straightConnector1">
            <a:avLst/>
          </a:prstGeom>
          <a:ln>
            <a:solidFill>
              <a:srgbClr val="003483"/>
            </a:solidFill>
            <a:prstDash val="sysDash"/>
            <a:tailEnd type="arrow"/>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6781800" y="4264025"/>
            <a:ext cx="2093913" cy="1681163"/>
          </a:xfrm>
          <a:prstGeom prst="rect">
            <a:avLst/>
          </a:prstGeom>
          <a:solidFill>
            <a:srgbClr val="003483"/>
          </a:solidFill>
          <a:ln w="190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400" dirty="0">
              <a:solidFill>
                <a:schemeClr val="tx1"/>
              </a:solidFill>
            </a:endParaRPr>
          </a:p>
        </p:txBody>
      </p:sp>
      <p:cxnSp>
        <p:nvCxnSpPr>
          <p:cNvPr id="26" name="Straight Arrow Connector 25"/>
          <p:cNvCxnSpPr>
            <a:stCxn id="5" idx="1"/>
          </p:cNvCxnSpPr>
          <p:nvPr/>
        </p:nvCxnSpPr>
        <p:spPr>
          <a:xfrm flipH="1">
            <a:off x="5715000" y="5103813"/>
            <a:ext cx="1066800" cy="660400"/>
          </a:xfrm>
          <a:prstGeom prst="straightConnector1">
            <a:avLst/>
          </a:prstGeom>
          <a:ln>
            <a:solidFill>
              <a:srgbClr val="003483"/>
            </a:solidFill>
            <a:prstDash val="sysDash"/>
            <a:tailEnd type="arrow"/>
          </a:ln>
          <a:effectLst/>
        </p:spPr>
        <p:style>
          <a:lnRef idx="2">
            <a:schemeClr val="accent1"/>
          </a:lnRef>
          <a:fillRef idx="0">
            <a:schemeClr val="accent1"/>
          </a:fillRef>
          <a:effectRef idx="1">
            <a:schemeClr val="accent1"/>
          </a:effectRef>
          <a:fontRef idx="minor">
            <a:schemeClr val="tx1"/>
          </a:fontRef>
        </p:style>
      </p:cxnSp>
      <p:grpSp>
        <p:nvGrpSpPr>
          <p:cNvPr id="14353" name="Group 11"/>
          <p:cNvGrpSpPr>
            <a:grpSpLocks/>
          </p:cNvGrpSpPr>
          <p:nvPr/>
        </p:nvGrpSpPr>
        <p:grpSpPr bwMode="auto">
          <a:xfrm>
            <a:off x="8091488" y="2693988"/>
            <a:ext cx="838200" cy="727075"/>
            <a:chOff x="8077200" y="2857674"/>
            <a:chExt cx="838200" cy="727802"/>
          </a:xfrm>
        </p:grpSpPr>
        <p:grpSp>
          <p:nvGrpSpPr>
            <p:cNvPr id="14367" name="Group 10"/>
            <p:cNvGrpSpPr>
              <a:grpSpLocks/>
            </p:cNvGrpSpPr>
            <p:nvPr/>
          </p:nvGrpSpPr>
          <p:grpSpPr bwMode="auto">
            <a:xfrm>
              <a:off x="8077200" y="2857674"/>
              <a:ext cx="838200" cy="727802"/>
              <a:chOff x="8077200" y="2857674"/>
              <a:chExt cx="838200" cy="727802"/>
            </a:xfrm>
          </p:grpSpPr>
          <p:sp>
            <p:nvSpPr>
              <p:cNvPr id="39" name="Flowchart: Magnetic Disk 38"/>
              <p:cNvSpPr/>
              <p:nvPr/>
            </p:nvSpPr>
            <p:spPr>
              <a:xfrm>
                <a:off x="8077200" y="2861932"/>
                <a:ext cx="838200" cy="723544"/>
              </a:xfrm>
              <a:prstGeom prst="flowChartMagneticDisk">
                <a:avLst/>
              </a:prstGeom>
              <a:gradFill flip="none" rotWithShape="1">
                <a:gsLst>
                  <a:gs pos="100000">
                    <a:schemeClr val="bg1">
                      <a:lumMod val="85000"/>
                    </a:schemeClr>
                  </a:gs>
                  <a:gs pos="0">
                    <a:schemeClr val="bg1">
                      <a:lumMod val="65000"/>
                    </a:schemeClr>
                  </a:gs>
                  <a:gs pos="77000">
                    <a:schemeClr val="bg1">
                      <a:lumMod val="65000"/>
                    </a:schemeClr>
                  </a:gs>
                  <a:gs pos="25000">
                    <a:schemeClr val="bg1">
                      <a:lumMod val="75000"/>
                    </a:schemeClr>
                  </a:gs>
                </a:gsLst>
                <a:lin ang="0" scaled="0"/>
                <a:tileRect/>
              </a:gra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b="1" dirty="0">
                  <a:solidFill>
                    <a:srgbClr val="5250B0"/>
                  </a:solidFill>
                </a:endParaRPr>
              </a:p>
            </p:txBody>
          </p:sp>
          <p:sp>
            <p:nvSpPr>
              <p:cNvPr id="10" name="Oval 9"/>
              <p:cNvSpPr/>
              <p:nvPr/>
            </p:nvSpPr>
            <p:spPr>
              <a:xfrm>
                <a:off x="8088312" y="2857674"/>
                <a:ext cx="827088" cy="233595"/>
              </a:xfrm>
              <a:prstGeom prst="ellipse">
                <a:avLst/>
              </a:prstGeom>
              <a:solidFill>
                <a:schemeClr val="tx1">
                  <a:lumMod val="65000"/>
                  <a:lumOff val="3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4368" name="Rectangle 37"/>
            <p:cNvSpPr>
              <a:spLocks noChangeArrowheads="1"/>
            </p:cNvSpPr>
            <p:nvPr/>
          </p:nvSpPr>
          <p:spPr bwMode="auto">
            <a:xfrm>
              <a:off x="8156645" y="3137396"/>
              <a:ext cx="679311" cy="28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algn="ctr" eaLnBrk="1" hangingPunct="1">
                <a:lnSpc>
                  <a:spcPct val="90000"/>
                </a:lnSpc>
                <a:spcBef>
                  <a:spcPct val="0"/>
                </a:spcBef>
                <a:buClrTx/>
                <a:buFontTx/>
                <a:buNone/>
              </a:pPr>
              <a:r>
                <a:rPr lang="en-US" altLang="en-US" sz="1400" b="1">
                  <a:solidFill>
                    <a:srgbClr val="404040"/>
                  </a:solidFill>
                  <a:latin typeface="Arial" charset="0"/>
                </a:rPr>
                <a:t>Data</a:t>
              </a:r>
            </a:p>
          </p:txBody>
        </p:sp>
      </p:grpSp>
      <p:sp>
        <p:nvSpPr>
          <p:cNvPr id="14354" name="Rectangle 18"/>
          <p:cNvSpPr>
            <a:spLocks noChangeArrowheads="1"/>
          </p:cNvSpPr>
          <p:nvPr/>
        </p:nvSpPr>
        <p:spPr bwMode="auto">
          <a:xfrm>
            <a:off x="6883400" y="4411663"/>
            <a:ext cx="1890713"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algn="ctr" eaLnBrk="1" hangingPunct="1">
              <a:spcBef>
                <a:spcPct val="0"/>
              </a:spcBef>
              <a:buClrTx/>
              <a:buFontTx/>
              <a:buNone/>
            </a:pPr>
            <a:r>
              <a:rPr lang="en-US" altLang="en-US" sz="1400" b="1">
                <a:solidFill>
                  <a:schemeClr val="bg1"/>
                </a:solidFill>
                <a:latin typeface="Arial" charset="0"/>
              </a:rPr>
              <a:t>ONC/ NwHIN Specifications are </a:t>
            </a:r>
            <a:br>
              <a:rPr lang="en-US" altLang="en-US" sz="1400" b="1">
                <a:solidFill>
                  <a:schemeClr val="bg1"/>
                </a:solidFill>
                <a:latin typeface="Arial" charset="0"/>
              </a:rPr>
            </a:br>
            <a:r>
              <a:rPr lang="en-US" altLang="en-US" sz="1400" b="1">
                <a:solidFill>
                  <a:schemeClr val="bg1"/>
                </a:solidFill>
                <a:latin typeface="Arial" charset="0"/>
              </a:rPr>
              <a:t>built off of Industry Specifications; CONNECT </a:t>
            </a:r>
            <a:br>
              <a:rPr lang="en-US" altLang="en-US" sz="1400" b="1">
                <a:solidFill>
                  <a:schemeClr val="bg1"/>
                </a:solidFill>
                <a:latin typeface="Arial" charset="0"/>
              </a:rPr>
            </a:br>
            <a:r>
              <a:rPr lang="en-US" altLang="en-US" sz="1400" b="1">
                <a:solidFill>
                  <a:schemeClr val="bg1"/>
                </a:solidFill>
                <a:latin typeface="Arial" charset="0"/>
              </a:rPr>
              <a:t>implements these</a:t>
            </a:r>
          </a:p>
        </p:txBody>
      </p:sp>
      <p:sp>
        <p:nvSpPr>
          <p:cNvPr id="44" name="Cube 43"/>
          <p:cNvSpPr>
            <a:spLocks noChangeArrowheads="1"/>
          </p:cNvSpPr>
          <p:nvPr/>
        </p:nvSpPr>
        <p:spPr bwMode="auto">
          <a:xfrm>
            <a:off x="1063624" y="3608388"/>
            <a:ext cx="4926013" cy="304800"/>
          </a:xfrm>
          <a:prstGeom prst="cube">
            <a:avLst>
              <a:gd name="adj" fmla="val 83917"/>
            </a:avLst>
          </a:prstGeom>
          <a:solidFill>
            <a:srgbClr val="C00000"/>
          </a:solidFill>
          <a:ln w="9525">
            <a:no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endParaRPr>
          </a:p>
        </p:txBody>
      </p:sp>
      <p:sp>
        <p:nvSpPr>
          <p:cNvPr id="48" name="Cube 47"/>
          <p:cNvSpPr>
            <a:spLocks noChangeArrowheads="1"/>
          </p:cNvSpPr>
          <p:nvPr/>
        </p:nvSpPr>
        <p:spPr bwMode="auto">
          <a:xfrm>
            <a:off x="1136650" y="5141913"/>
            <a:ext cx="4926013" cy="304800"/>
          </a:xfrm>
          <a:prstGeom prst="cube">
            <a:avLst>
              <a:gd name="adj" fmla="val 83917"/>
            </a:avLst>
          </a:prstGeom>
          <a:solidFill>
            <a:srgbClr val="C00000"/>
          </a:solidFill>
          <a:ln w="9525">
            <a:no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endParaRPr>
          </a:p>
        </p:txBody>
      </p:sp>
      <p:grpSp>
        <p:nvGrpSpPr>
          <p:cNvPr id="14357" name="Group 49"/>
          <p:cNvGrpSpPr>
            <a:grpSpLocks/>
          </p:cNvGrpSpPr>
          <p:nvPr/>
        </p:nvGrpSpPr>
        <p:grpSpPr bwMode="auto">
          <a:xfrm>
            <a:off x="2640431" y="3977724"/>
            <a:ext cx="1857375" cy="998537"/>
            <a:chOff x="7135613" y="2541545"/>
            <a:chExt cx="1563517" cy="999067"/>
          </a:xfrm>
        </p:grpSpPr>
        <p:sp>
          <p:nvSpPr>
            <p:cNvPr id="51" name="Rounded Rectangle 50"/>
            <p:cNvSpPr/>
            <p:nvPr/>
          </p:nvSpPr>
          <p:spPr>
            <a:xfrm>
              <a:off x="7135613" y="2541545"/>
              <a:ext cx="1563517" cy="999067"/>
            </a:xfrm>
            <a:prstGeom prst="roundRect">
              <a:avLst/>
            </a:prstGeom>
            <a:gradFill>
              <a:gsLst>
                <a:gs pos="52000">
                  <a:srgbClr val="E3ECF5"/>
                </a:gs>
                <a:gs pos="0">
                  <a:srgbClr val="AAC2DE"/>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00"/>
            </a:p>
          </p:txBody>
        </p:sp>
        <p:sp>
          <p:nvSpPr>
            <p:cNvPr id="14366" name="Rectangle 51"/>
            <p:cNvSpPr>
              <a:spLocks noChangeArrowheads="1"/>
            </p:cNvSpPr>
            <p:nvPr/>
          </p:nvSpPr>
          <p:spPr bwMode="auto">
            <a:xfrm>
              <a:off x="7164658" y="2714834"/>
              <a:ext cx="13978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algn="ctr" eaLnBrk="1" hangingPunct="1">
                <a:spcBef>
                  <a:spcPct val="0"/>
                </a:spcBef>
                <a:buClrTx/>
                <a:buFontTx/>
                <a:buNone/>
              </a:pPr>
              <a:r>
                <a:rPr lang="en-US" altLang="en-US" sz="1600" b="1" dirty="0" err="1">
                  <a:solidFill>
                    <a:srgbClr val="003483"/>
                  </a:solidFill>
                  <a:latin typeface="Arial" charset="0"/>
                </a:rPr>
                <a:t>NwHIN</a:t>
              </a:r>
              <a:br>
                <a:rPr lang="en-US" altLang="en-US" sz="1600" b="1" dirty="0">
                  <a:solidFill>
                    <a:srgbClr val="003483"/>
                  </a:solidFill>
                  <a:latin typeface="Arial" charset="0"/>
                </a:rPr>
              </a:br>
              <a:r>
                <a:rPr lang="en-US" altLang="en-US" sz="1600" b="1" dirty="0">
                  <a:solidFill>
                    <a:srgbClr val="003483"/>
                  </a:solidFill>
                  <a:latin typeface="Arial" charset="0"/>
                </a:rPr>
                <a:t>Specifications</a:t>
              </a:r>
              <a:br>
                <a:rPr lang="en-US" altLang="en-US" sz="1600" b="1" dirty="0">
                  <a:solidFill>
                    <a:srgbClr val="003483"/>
                  </a:solidFill>
                  <a:latin typeface="Arial" charset="0"/>
                </a:rPr>
              </a:br>
              <a:r>
                <a:rPr lang="en-US" altLang="en-US" sz="1200" b="1" dirty="0">
                  <a:solidFill>
                    <a:srgbClr val="003483"/>
                  </a:solidFill>
                  <a:latin typeface="Arial" charset="0"/>
                </a:rPr>
                <a:t>(SOAP)</a:t>
              </a:r>
            </a:p>
          </p:txBody>
        </p:sp>
      </p:grpSp>
      <p:grpSp>
        <p:nvGrpSpPr>
          <p:cNvPr id="14358" name="Group 23"/>
          <p:cNvGrpSpPr>
            <a:grpSpLocks/>
          </p:cNvGrpSpPr>
          <p:nvPr/>
        </p:nvGrpSpPr>
        <p:grpSpPr bwMode="auto">
          <a:xfrm>
            <a:off x="1136650" y="5654672"/>
            <a:ext cx="4779963" cy="771385"/>
            <a:chOff x="1679235" y="5834682"/>
            <a:chExt cx="3617949" cy="770358"/>
          </a:xfrm>
        </p:grpSpPr>
        <p:sp>
          <p:nvSpPr>
            <p:cNvPr id="58" name="Rounded Rectangle 57"/>
            <p:cNvSpPr/>
            <p:nvPr/>
          </p:nvSpPr>
          <p:spPr>
            <a:xfrm>
              <a:off x="1679235" y="5834682"/>
              <a:ext cx="3617949" cy="651594"/>
            </a:xfrm>
            <a:prstGeom prst="roundRect">
              <a:avLst/>
            </a:prstGeom>
            <a:gradFill>
              <a:gsLst>
                <a:gs pos="0">
                  <a:schemeClr val="tx2">
                    <a:lumMod val="40000"/>
                    <a:lumOff val="60000"/>
                  </a:schemeClr>
                </a:gs>
                <a:gs pos="45000">
                  <a:schemeClr val="tx2">
                    <a:lumMod val="20000"/>
                    <a:lumOff val="80000"/>
                  </a:schemeClr>
                </a:gs>
              </a:gsLs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00"/>
            </a:p>
          </p:txBody>
        </p:sp>
        <p:sp>
          <p:nvSpPr>
            <p:cNvPr id="59" name="Rectangle 58"/>
            <p:cNvSpPr/>
            <p:nvPr/>
          </p:nvSpPr>
          <p:spPr>
            <a:xfrm>
              <a:off x="1796711" y="5898097"/>
              <a:ext cx="3382997" cy="706943"/>
            </a:xfrm>
            <a:prstGeom prst="rect">
              <a:avLst/>
            </a:prstGeom>
          </p:spPr>
          <p:txBody>
            <a:bodyPr>
              <a:spAutoFit/>
            </a:bodyPr>
            <a:lstStyle/>
            <a:p>
              <a:pPr algn="ctr">
                <a:defRPr/>
              </a:pPr>
              <a:r>
                <a:rPr lang="en-US" sz="1600" b="1" dirty="0">
                  <a:solidFill>
                    <a:schemeClr val="tx2">
                      <a:lumMod val="75000"/>
                    </a:schemeClr>
                  </a:solidFill>
                  <a:latin typeface="Arial" pitchFamily="34" charset="0"/>
                  <a:ea typeface="ＭＳ Ｐゴシック" pitchFamily="34" charset="-128"/>
                </a:rPr>
                <a:t>Industry Specifications</a:t>
              </a:r>
              <a:br>
                <a:rPr lang="en-US" sz="1600" b="1" dirty="0">
                  <a:solidFill>
                    <a:schemeClr val="tx2">
                      <a:lumMod val="75000"/>
                    </a:schemeClr>
                  </a:solidFill>
                  <a:latin typeface="Arial" pitchFamily="34" charset="0"/>
                  <a:ea typeface="ＭＳ Ｐゴシック" pitchFamily="34" charset="-128"/>
                </a:rPr>
              </a:br>
              <a:r>
                <a:rPr lang="en-US" sz="1200" b="1" dirty="0">
                  <a:solidFill>
                    <a:schemeClr val="tx2">
                      <a:lumMod val="75000"/>
                    </a:schemeClr>
                  </a:solidFill>
                  <a:latin typeface="Arial" pitchFamily="34" charset="0"/>
                  <a:ea typeface="ＭＳ Ｐゴシック" pitchFamily="34" charset="-128"/>
                </a:rPr>
                <a:t>(IHE, OASIS, WS-I, </a:t>
              </a:r>
              <a:r>
                <a:rPr lang="en-US" sz="1200" b="1" dirty="0" err="1">
                  <a:solidFill>
                    <a:schemeClr val="tx2">
                      <a:lumMod val="75000"/>
                    </a:schemeClr>
                  </a:solidFill>
                  <a:latin typeface="Arial" pitchFamily="34" charset="0"/>
                  <a:ea typeface="ＭＳ Ｐゴシック" pitchFamily="34" charset="-128"/>
                </a:rPr>
                <a:t>FHIR</a:t>
              </a:r>
              <a:r>
                <a:rPr lang="en-US" sz="1200" b="1" dirty="0">
                  <a:solidFill>
                    <a:schemeClr val="tx2">
                      <a:lumMod val="75000"/>
                    </a:schemeClr>
                  </a:solidFill>
                  <a:latin typeface="Arial" pitchFamily="34" charset="0"/>
                  <a:ea typeface="ＭＳ Ｐゴシック" pitchFamily="34" charset="-128"/>
                </a:rPr>
                <a:t>, </a:t>
              </a:r>
              <a:r>
                <a:rPr lang="en-US" sz="1200" b="1" dirty="0" err="1">
                  <a:solidFill>
                    <a:schemeClr val="tx2">
                      <a:lumMod val="75000"/>
                    </a:schemeClr>
                  </a:solidFill>
                  <a:latin typeface="Arial" pitchFamily="34" charset="0"/>
                  <a:ea typeface="ＭＳ Ｐゴシック" pitchFamily="34" charset="-128"/>
                </a:rPr>
                <a:t>IETF</a:t>
              </a:r>
              <a:r>
                <a:rPr lang="en-US" sz="1200" b="1" dirty="0">
                  <a:solidFill>
                    <a:schemeClr val="tx2">
                      <a:lumMod val="75000"/>
                    </a:schemeClr>
                  </a:solidFill>
                  <a:latin typeface="Arial" pitchFamily="34" charset="0"/>
                  <a:ea typeface="ＭＳ Ｐゴシック" pitchFamily="34" charset="-128"/>
                </a:rPr>
                <a:t>, W3C, HL7, ANSI)</a:t>
              </a:r>
            </a:p>
          </p:txBody>
        </p:sp>
      </p:grpSp>
      <p:sp>
        <p:nvSpPr>
          <p:cNvPr id="1436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a:spcBef>
                <a:spcPct val="0"/>
              </a:spcBef>
              <a:buClrTx/>
              <a:buFontTx/>
              <a:buNone/>
            </a:pPr>
            <a:fld id="{55B0977B-C3F0-4355-9C93-BB2A7F1E885A}" type="slidenum">
              <a:rPr lang="en-US" altLang="en-US" sz="900" smtClean="0">
                <a:solidFill>
                  <a:srgbClr val="023483"/>
                </a:solidFill>
                <a:latin typeface="Arial" charset="0"/>
              </a:rPr>
              <a:pPr>
                <a:spcBef>
                  <a:spcPct val="0"/>
                </a:spcBef>
                <a:buClrTx/>
                <a:buFontTx/>
                <a:buNone/>
              </a:pPr>
              <a:t>5</a:t>
            </a:fld>
            <a:endParaRPr lang="en-US" altLang="en-US" sz="900">
              <a:solidFill>
                <a:srgbClr val="023483"/>
              </a:solidFill>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26"/>
          <p:cNvPicPr>
            <a:picLocks noChangeAspect="1" noChangeArrowheads="1"/>
          </p:cNvPicPr>
          <p:nvPr/>
        </p:nvPicPr>
        <p:blipFill>
          <a:blip r:embed="rId4"/>
          <a:srcRect/>
          <a:stretch>
            <a:fillRect/>
          </a:stretch>
        </p:blipFill>
        <p:spPr bwMode="auto">
          <a:xfrm>
            <a:off x="536575" y="5260975"/>
            <a:ext cx="606425"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33" name="Rounded Rectangle 32"/>
          <p:cNvSpPr/>
          <p:nvPr/>
        </p:nvSpPr>
        <p:spPr>
          <a:xfrm>
            <a:off x="1004888" y="4222750"/>
            <a:ext cx="1846262" cy="1225550"/>
          </a:xfrm>
          <a:prstGeom prst="roundRect">
            <a:avLst/>
          </a:prstGeom>
          <a:solidFill>
            <a:srgbClr val="B7D7FC"/>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2E4F76"/>
                </a:solidFill>
              </a:rPr>
              <a:t>Health</a:t>
            </a:r>
          </a:p>
          <a:p>
            <a:pPr algn="ctr">
              <a:defRPr/>
            </a:pPr>
            <a:r>
              <a:rPr lang="en-US" sz="1400" b="1" dirty="0">
                <a:solidFill>
                  <a:srgbClr val="2E4F76"/>
                </a:solidFill>
              </a:rPr>
              <a:t>Information</a:t>
            </a:r>
          </a:p>
          <a:p>
            <a:pPr algn="ctr">
              <a:defRPr/>
            </a:pPr>
            <a:r>
              <a:rPr lang="en-US" sz="1400" b="1" dirty="0">
                <a:solidFill>
                  <a:srgbClr val="2E4F76"/>
                </a:solidFill>
              </a:rPr>
              <a:t>Exchange</a:t>
            </a:r>
          </a:p>
          <a:p>
            <a:pPr algn="ctr">
              <a:defRPr/>
            </a:pPr>
            <a:r>
              <a:rPr lang="en-US" sz="1400" b="1" dirty="0">
                <a:solidFill>
                  <a:srgbClr val="2E4F76"/>
                </a:solidFill>
              </a:rPr>
              <a:t>(i.e. HIE, HIH, Federal partner)</a:t>
            </a:r>
          </a:p>
        </p:txBody>
      </p:sp>
      <p:sp>
        <p:nvSpPr>
          <p:cNvPr id="32" name="Rounded Rectangle 31"/>
          <p:cNvSpPr/>
          <p:nvPr/>
        </p:nvSpPr>
        <p:spPr>
          <a:xfrm>
            <a:off x="6477000" y="4222750"/>
            <a:ext cx="1811338" cy="1225550"/>
          </a:xfrm>
          <a:prstGeom prst="roundRect">
            <a:avLst/>
          </a:prstGeom>
          <a:solidFill>
            <a:srgbClr val="FFD9D9"/>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2E4F76"/>
                </a:solidFill>
              </a:rPr>
              <a:t>Health</a:t>
            </a:r>
          </a:p>
          <a:p>
            <a:pPr algn="ctr">
              <a:defRPr/>
            </a:pPr>
            <a:r>
              <a:rPr lang="en-US" sz="1400" b="1" dirty="0">
                <a:solidFill>
                  <a:srgbClr val="2E4F76"/>
                </a:solidFill>
              </a:rPr>
              <a:t>Information</a:t>
            </a:r>
          </a:p>
          <a:p>
            <a:pPr algn="ctr">
              <a:defRPr/>
            </a:pPr>
            <a:r>
              <a:rPr lang="en-US" sz="1400" b="1" dirty="0">
                <a:solidFill>
                  <a:srgbClr val="2E4F76"/>
                </a:solidFill>
              </a:rPr>
              <a:t>Exchange</a:t>
            </a:r>
          </a:p>
          <a:p>
            <a:pPr algn="ctr">
              <a:defRPr/>
            </a:pPr>
            <a:r>
              <a:rPr lang="en-US" sz="1400" b="1" dirty="0">
                <a:solidFill>
                  <a:srgbClr val="2E4F76"/>
                </a:solidFill>
              </a:rPr>
              <a:t>(i.e. HIE, HIH, Federal Partner)</a:t>
            </a:r>
          </a:p>
        </p:txBody>
      </p:sp>
      <p:pic>
        <p:nvPicPr>
          <p:cNvPr id="19461" name="Picture 20" descr="cloud-0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4575" y="2286000"/>
            <a:ext cx="197485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6"/>
          <p:cNvPicPr>
            <a:picLocks noChangeAspect="1" noChangeArrowheads="1"/>
          </p:cNvPicPr>
          <p:nvPr/>
        </p:nvPicPr>
        <p:blipFill>
          <a:blip r:embed="rId4"/>
          <a:srcRect/>
          <a:stretch>
            <a:fillRect/>
          </a:stretch>
        </p:blipFill>
        <p:spPr bwMode="auto">
          <a:xfrm>
            <a:off x="8188325" y="5230813"/>
            <a:ext cx="606425"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21513" name="Picture 27"/>
          <p:cNvPicPr>
            <a:picLocks noChangeAspect="1" noChangeArrowheads="1"/>
          </p:cNvPicPr>
          <p:nvPr/>
        </p:nvPicPr>
        <p:blipFill>
          <a:blip r:embed="rId6"/>
          <a:srcRect/>
          <a:stretch>
            <a:fillRect/>
          </a:stretch>
        </p:blipFill>
        <p:spPr bwMode="auto">
          <a:xfrm>
            <a:off x="581025" y="4524375"/>
            <a:ext cx="4857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9704" name="Title 1"/>
          <p:cNvSpPr>
            <a:spLocks noGrp="1"/>
          </p:cNvSpPr>
          <p:nvPr>
            <p:ph type="title"/>
          </p:nvPr>
        </p:nvSpPr>
        <p:spPr>
          <a:xfrm>
            <a:off x="2667000" y="0"/>
            <a:ext cx="6400800" cy="1066800"/>
          </a:xfrm>
        </p:spPr>
        <p:txBody>
          <a:bodyPr/>
          <a:lstStyle/>
          <a:p>
            <a:pPr eaLnBrk="1" hangingPunct="1">
              <a:defRPr/>
            </a:pPr>
            <a:r>
              <a:rPr lang="en-US" altLang="en-US" dirty="0">
                <a:solidFill>
                  <a:schemeClr val="accent1"/>
                </a:solidFill>
                <a:cs typeface="Arial" charset="0"/>
              </a:rPr>
              <a:t>Use Case Scenario : Request/ Pull of Health Data</a:t>
            </a:r>
          </a:p>
        </p:txBody>
      </p:sp>
      <p:sp>
        <p:nvSpPr>
          <p:cNvPr id="19465" name="Slide Number Placeholder 3"/>
          <p:cNvSpPr>
            <a:spLocks noGrp="1"/>
          </p:cNvSpPr>
          <p:nvPr>
            <p:ph type="sldNum" sz="quarter" idx="10"/>
          </p:nvPr>
        </p:nvSpPr>
        <p:spPr>
          <a:xfrm>
            <a:off x="6970713"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a:spcBef>
                <a:spcPct val="0"/>
              </a:spcBef>
              <a:buClrTx/>
              <a:buFontTx/>
              <a:buNone/>
            </a:pPr>
            <a:fld id="{F550CE56-F91D-4F55-86B6-C8CEC65C3D94}" type="slidenum">
              <a:rPr lang="en-US" altLang="en-US" sz="900" smtClean="0">
                <a:solidFill>
                  <a:srgbClr val="023483"/>
                </a:solidFill>
                <a:latin typeface="Arial" charset="0"/>
              </a:rPr>
              <a:pPr>
                <a:spcBef>
                  <a:spcPct val="0"/>
                </a:spcBef>
                <a:buClrTx/>
                <a:buFontTx/>
                <a:buNone/>
              </a:pPr>
              <a:t>6</a:t>
            </a:fld>
            <a:endParaRPr lang="en-US" altLang="en-US" sz="900" dirty="0">
              <a:solidFill>
                <a:srgbClr val="023483"/>
              </a:solidFill>
              <a:latin typeface="Arial" charset="0"/>
            </a:endParaRPr>
          </a:p>
        </p:txBody>
      </p:sp>
      <p:sp>
        <p:nvSpPr>
          <p:cNvPr id="44038" name="Rectangle 20"/>
          <p:cNvSpPr>
            <a:spLocks noChangeArrowheads="1"/>
          </p:cNvSpPr>
          <p:nvPr/>
        </p:nvSpPr>
        <p:spPr bwMode="auto">
          <a:xfrm>
            <a:off x="1724025" y="2870200"/>
            <a:ext cx="11350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sz="1050" b="1" dirty="0">
                <a:solidFill>
                  <a:srgbClr val="C00000"/>
                </a:solidFill>
                <a:latin typeface="Arial" pitchFamily="34" charset="0"/>
                <a:ea typeface="ＭＳ Ｐゴシック" pitchFamily="34" charset="-128"/>
              </a:rPr>
              <a:t>Patient Centric</a:t>
            </a:r>
          </a:p>
          <a:p>
            <a:pPr algn="ctr">
              <a:defRPr/>
            </a:pPr>
            <a:r>
              <a:rPr lang="en-US" sz="1050" b="1" dirty="0">
                <a:solidFill>
                  <a:srgbClr val="C00000"/>
                </a:solidFill>
                <a:latin typeface="Arial" pitchFamily="34" charset="0"/>
                <a:ea typeface="ＭＳ Ｐゴシック" pitchFamily="34" charset="-128"/>
              </a:rPr>
              <a:t>Data</a:t>
            </a:r>
          </a:p>
        </p:txBody>
      </p:sp>
      <p:grpSp>
        <p:nvGrpSpPr>
          <p:cNvPr id="19467" name="Group 5"/>
          <p:cNvGrpSpPr>
            <a:grpSpLocks/>
          </p:cNvGrpSpPr>
          <p:nvPr/>
        </p:nvGrpSpPr>
        <p:grpSpPr bwMode="auto">
          <a:xfrm>
            <a:off x="1160463" y="3740150"/>
            <a:ext cx="1219200" cy="508000"/>
            <a:chOff x="2333798" y="3697106"/>
            <a:chExt cx="1219200" cy="508000"/>
          </a:xfrm>
        </p:grpSpPr>
        <p:sp>
          <p:nvSpPr>
            <p:cNvPr id="44" name="Rounded Rectangle 43"/>
            <p:cNvSpPr/>
            <p:nvPr/>
          </p:nvSpPr>
          <p:spPr>
            <a:xfrm>
              <a:off x="2333798" y="3697106"/>
              <a:ext cx="1219200" cy="508000"/>
            </a:xfrm>
            <a:prstGeom prst="roundRect">
              <a:avLst/>
            </a:prstGeom>
            <a:solidFill>
              <a:srgbClr val="E6E6E6"/>
            </a:solidFill>
            <a:ln w="2540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1515" name="Picture 3"/>
            <p:cNvPicPr>
              <a:picLocks noChangeAspect="1" noChangeArrowheads="1"/>
            </p:cNvPicPr>
            <p:nvPr/>
          </p:nvPicPr>
          <p:blipFill>
            <a:blip r:embed="rId7"/>
            <a:srcRect/>
            <a:stretch>
              <a:fillRect/>
            </a:stretch>
          </p:blipFill>
          <p:spPr bwMode="auto">
            <a:xfrm>
              <a:off x="2359198" y="3770131"/>
              <a:ext cx="1122362"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pic>
        <p:nvPicPr>
          <p:cNvPr id="21518" name="Picture 27"/>
          <p:cNvPicPr>
            <a:picLocks noChangeAspect="1" noChangeArrowheads="1"/>
          </p:cNvPicPr>
          <p:nvPr/>
        </p:nvPicPr>
        <p:blipFill>
          <a:blip r:embed="rId6"/>
          <a:srcRect/>
          <a:stretch>
            <a:fillRect/>
          </a:stretch>
        </p:blipFill>
        <p:spPr bwMode="auto">
          <a:xfrm>
            <a:off x="8201025" y="4532313"/>
            <a:ext cx="4857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44046" name="Rectangle 20"/>
          <p:cNvSpPr>
            <a:spLocks noChangeArrowheads="1"/>
          </p:cNvSpPr>
          <p:nvPr/>
        </p:nvSpPr>
        <p:spPr bwMode="auto">
          <a:xfrm>
            <a:off x="6343650" y="2870200"/>
            <a:ext cx="11350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defRPr/>
            </a:pPr>
            <a:r>
              <a:rPr lang="en-US" sz="1050" b="1" dirty="0">
                <a:solidFill>
                  <a:srgbClr val="C00000"/>
                </a:solidFill>
                <a:latin typeface="Arial" pitchFamily="34" charset="0"/>
                <a:ea typeface="ＭＳ Ｐゴシック" pitchFamily="34" charset="-128"/>
              </a:rPr>
              <a:t>Patient Centric</a:t>
            </a:r>
          </a:p>
          <a:p>
            <a:pPr algn="ctr">
              <a:defRPr/>
            </a:pPr>
            <a:r>
              <a:rPr lang="en-US" sz="1050" b="1" dirty="0">
                <a:solidFill>
                  <a:srgbClr val="C00000"/>
                </a:solidFill>
                <a:latin typeface="Arial" pitchFamily="34" charset="0"/>
                <a:ea typeface="ＭＳ Ｐゴシック" pitchFamily="34" charset="-128"/>
              </a:rPr>
              <a:t>Data</a:t>
            </a:r>
          </a:p>
        </p:txBody>
      </p:sp>
      <p:grpSp>
        <p:nvGrpSpPr>
          <p:cNvPr id="19470" name="Group 6"/>
          <p:cNvGrpSpPr>
            <a:grpSpLocks/>
          </p:cNvGrpSpPr>
          <p:nvPr/>
        </p:nvGrpSpPr>
        <p:grpSpPr bwMode="auto">
          <a:xfrm>
            <a:off x="6781800" y="3733800"/>
            <a:ext cx="1219200" cy="508000"/>
            <a:chOff x="6285085" y="3701869"/>
            <a:chExt cx="1219200" cy="508000"/>
          </a:xfrm>
        </p:grpSpPr>
        <p:sp>
          <p:nvSpPr>
            <p:cNvPr id="93" name="Rounded Rectangle 92"/>
            <p:cNvSpPr/>
            <p:nvPr/>
          </p:nvSpPr>
          <p:spPr>
            <a:xfrm>
              <a:off x="6285085" y="3701869"/>
              <a:ext cx="1219200" cy="508000"/>
            </a:xfrm>
            <a:prstGeom prst="roundRect">
              <a:avLst/>
            </a:prstGeom>
            <a:solidFill>
              <a:srgbClr val="E6E6E6"/>
            </a:solidFill>
            <a:ln w="2540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1523" name="Picture 3"/>
            <p:cNvPicPr>
              <a:picLocks noChangeAspect="1" noChangeArrowheads="1"/>
            </p:cNvPicPr>
            <p:nvPr/>
          </p:nvPicPr>
          <p:blipFill>
            <a:blip r:embed="rId7"/>
            <a:srcRect/>
            <a:stretch>
              <a:fillRect/>
            </a:stretch>
          </p:blipFill>
          <p:spPr bwMode="auto">
            <a:xfrm>
              <a:off x="6339060" y="3770132"/>
              <a:ext cx="1122363" cy="3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sp>
        <p:nvSpPr>
          <p:cNvPr id="19471" name="TextBox 98"/>
          <p:cNvSpPr txBox="1">
            <a:spLocks noChangeArrowheads="1"/>
          </p:cNvSpPr>
          <p:nvPr/>
        </p:nvSpPr>
        <p:spPr bwMode="auto">
          <a:xfrm>
            <a:off x="2851150" y="4130675"/>
            <a:ext cx="35274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342900" indent="-342900"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eaLnBrk="1" hangingPunct="1">
              <a:spcBef>
                <a:spcPct val="0"/>
              </a:spcBef>
              <a:spcAft>
                <a:spcPts val="1200"/>
              </a:spcAft>
              <a:buClrTx/>
              <a:buFontTx/>
              <a:buAutoNum type="arabicParenR"/>
            </a:pPr>
            <a:r>
              <a:rPr lang="en-US" altLang="en-US" sz="1600" b="1">
                <a:solidFill>
                  <a:srgbClr val="003483"/>
                </a:solidFill>
                <a:latin typeface="Arial" charset="0"/>
              </a:rPr>
              <a:t>Determine if a patient is known</a:t>
            </a:r>
          </a:p>
          <a:p>
            <a:pPr eaLnBrk="1" hangingPunct="1">
              <a:spcBef>
                <a:spcPct val="0"/>
              </a:spcBef>
              <a:spcAft>
                <a:spcPts val="1200"/>
              </a:spcAft>
              <a:buClrTx/>
              <a:buFontTx/>
              <a:buAutoNum type="arabicParenR"/>
            </a:pPr>
            <a:r>
              <a:rPr lang="en-US" altLang="en-US" sz="1600" b="1">
                <a:solidFill>
                  <a:srgbClr val="003483"/>
                </a:solidFill>
                <a:latin typeface="Arial" charset="0"/>
              </a:rPr>
              <a:t>Understand what health data is available for the patient</a:t>
            </a:r>
          </a:p>
          <a:p>
            <a:pPr eaLnBrk="1" hangingPunct="1">
              <a:spcBef>
                <a:spcPct val="0"/>
              </a:spcBef>
              <a:spcAft>
                <a:spcPts val="1200"/>
              </a:spcAft>
              <a:buClrTx/>
              <a:buFontTx/>
              <a:buAutoNum type="arabicParenR"/>
            </a:pPr>
            <a:r>
              <a:rPr lang="en-US" altLang="en-US" sz="1600" b="1">
                <a:solidFill>
                  <a:srgbClr val="003483"/>
                </a:solidFill>
                <a:latin typeface="Arial" charset="0"/>
              </a:rPr>
              <a:t>Request relevant patient </a:t>
            </a:r>
            <a:br>
              <a:rPr lang="en-US" altLang="en-US" sz="1600" b="1">
                <a:solidFill>
                  <a:srgbClr val="003483"/>
                </a:solidFill>
                <a:latin typeface="Arial" charset="0"/>
              </a:rPr>
            </a:br>
            <a:r>
              <a:rPr lang="en-US" altLang="en-US" sz="1600" b="1">
                <a:solidFill>
                  <a:srgbClr val="003483"/>
                </a:solidFill>
                <a:latin typeface="Arial" charset="0"/>
              </a:rPr>
              <a:t>health record(s)  </a:t>
            </a:r>
          </a:p>
        </p:txBody>
      </p:sp>
      <p:sp>
        <p:nvSpPr>
          <p:cNvPr id="24" name="TextBox 64"/>
          <p:cNvSpPr txBox="1">
            <a:spLocks noChangeArrowheads="1"/>
          </p:cNvSpPr>
          <p:nvPr/>
        </p:nvSpPr>
        <p:spPr bwMode="auto">
          <a:xfrm>
            <a:off x="692150" y="1349375"/>
            <a:ext cx="5468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dirty="0">
                <a:solidFill>
                  <a:schemeClr val="tx1">
                    <a:lumMod val="75000"/>
                    <a:lumOff val="25000"/>
                  </a:schemeClr>
                </a:solidFill>
                <a:latin typeface="Calibri" pitchFamily="34" charset="0"/>
                <a:cs typeface="Calibri" pitchFamily="34" charset="0"/>
              </a:rPr>
              <a:t>The Request/ Pull scenario provides ability to find, locate and request patient data </a:t>
            </a:r>
          </a:p>
        </p:txBody>
      </p:sp>
      <p:cxnSp>
        <p:nvCxnSpPr>
          <p:cNvPr id="4" name="Straight Connector 3"/>
          <p:cNvCxnSpPr/>
          <p:nvPr/>
        </p:nvCxnSpPr>
        <p:spPr>
          <a:xfrm flipH="1">
            <a:off x="2379663" y="2913063"/>
            <a:ext cx="2093912" cy="889000"/>
          </a:xfrm>
          <a:prstGeom prst="line">
            <a:avLst/>
          </a:prstGeom>
          <a:ln w="25400">
            <a:solidFill>
              <a:schemeClr val="accent2"/>
            </a:solidFill>
            <a:headEnd type="none"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4473575" y="2903538"/>
            <a:ext cx="2308225" cy="898525"/>
          </a:xfrm>
          <a:prstGeom prst="line">
            <a:avLst/>
          </a:prstGeom>
          <a:ln w="25400">
            <a:solidFill>
              <a:schemeClr val="accent2"/>
            </a:solidFill>
            <a:headEnd type="triangle" w="lg" len="lg"/>
            <a:tailEnd type="none"/>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8" name="Picture 26"/>
          <p:cNvPicPr>
            <a:picLocks noChangeAspect="1" noChangeArrowheads="1"/>
          </p:cNvPicPr>
          <p:nvPr/>
        </p:nvPicPr>
        <p:blipFill>
          <a:blip r:embed="rId3"/>
          <a:srcRect/>
          <a:stretch>
            <a:fillRect/>
          </a:stretch>
        </p:blipFill>
        <p:spPr bwMode="auto">
          <a:xfrm>
            <a:off x="407988" y="3994150"/>
            <a:ext cx="533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75" name="Rectangle 74"/>
          <p:cNvSpPr>
            <a:spLocks noChangeArrowheads="1"/>
          </p:cNvSpPr>
          <p:nvPr/>
        </p:nvSpPr>
        <p:spPr bwMode="auto">
          <a:xfrm>
            <a:off x="7232650" y="5176838"/>
            <a:ext cx="1235075" cy="501650"/>
          </a:xfrm>
          <a:prstGeom prst="rect">
            <a:avLst/>
          </a:prstGeom>
          <a:solidFill>
            <a:srgbClr val="C5D5E9"/>
          </a:solidFill>
          <a:ln w="25400">
            <a:noFill/>
            <a:miter lim="800000"/>
            <a:headEnd/>
            <a:tailEnd/>
          </a:ln>
          <a:effectLst/>
        </p:spPr>
        <p:txBody>
          <a:bodyPr anchor="ctr"/>
          <a:lstStyle/>
          <a:p>
            <a:pPr algn="ctr">
              <a:defRPr/>
            </a:pPr>
            <a:r>
              <a:rPr lang="en-US" sz="1200" b="1" dirty="0">
                <a:solidFill>
                  <a:srgbClr val="003483"/>
                </a:solidFill>
                <a:latin typeface="+mn-lt"/>
                <a:ea typeface="+mn-ea"/>
              </a:rPr>
              <a:t>Health Care Organization</a:t>
            </a:r>
          </a:p>
        </p:txBody>
      </p:sp>
      <p:cxnSp>
        <p:nvCxnSpPr>
          <p:cNvPr id="83" name="Straight Connector 82"/>
          <p:cNvCxnSpPr>
            <a:stCxn id="75" idx="0"/>
          </p:cNvCxnSpPr>
          <p:nvPr/>
        </p:nvCxnSpPr>
        <p:spPr>
          <a:xfrm flipH="1" flipV="1">
            <a:off x="6448425" y="4049713"/>
            <a:ext cx="1401763" cy="1127125"/>
          </a:xfrm>
          <a:prstGeom prst="line">
            <a:avLst/>
          </a:prstGeom>
          <a:ln w="25400">
            <a:solidFill>
              <a:schemeClr val="accent2"/>
            </a:solidFill>
            <a:headEnd type="triangle" w="lg" len="lg"/>
            <a:tailEnd type="none"/>
          </a:ln>
        </p:spPr>
        <p:style>
          <a:lnRef idx="1">
            <a:schemeClr val="accent1"/>
          </a:lnRef>
          <a:fillRef idx="0">
            <a:schemeClr val="accent1"/>
          </a:fillRef>
          <a:effectRef idx="0">
            <a:schemeClr val="accent1"/>
          </a:effectRef>
          <a:fontRef idx="minor">
            <a:schemeClr val="tx1"/>
          </a:fontRef>
        </p:style>
      </p:cxnSp>
      <p:pic>
        <p:nvPicPr>
          <p:cNvPr id="22553" name="Picture 27"/>
          <p:cNvPicPr>
            <a:picLocks noChangeAspect="1" noChangeArrowheads="1"/>
          </p:cNvPicPr>
          <p:nvPr/>
        </p:nvPicPr>
        <p:blipFill>
          <a:blip r:embed="rId4"/>
          <a:srcRect/>
          <a:stretch>
            <a:fillRect/>
          </a:stretch>
        </p:blipFill>
        <p:spPr bwMode="auto">
          <a:xfrm>
            <a:off x="8402638" y="5184775"/>
            <a:ext cx="4857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20486" name="Picture 32" descr="cloud-0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40896" y="1899227"/>
            <a:ext cx="19748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p:cNvSpPr/>
          <p:nvPr/>
        </p:nvSpPr>
        <p:spPr>
          <a:xfrm>
            <a:off x="874713" y="2984500"/>
            <a:ext cx="1536700" cy="1225550"/>
          </a:xfrm>
          <a:prstGeom prst="roundRect">
            <a:avLst/>
          </a:prstGeom>
          <a:solidFill>
            <a:srgbClr val="B7D7F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2E4F76"/>
                </a:solidFill>
              </a:rPr>
              <a:t>Health Information Exchange</a:t>
            </a:r>
          </a:p>
          <a:p>
            <a:pPr algn="ctr">
              <a:defRPr/>
            </a:pPr>
            <a:r>
              <a:rPr lang="en-US" sz="1200" b="1" dirty="0">
                <a:solidFill>
                  <a:srgbClr val="2E4F76"/>
                </a:solidFill>
              </a:rPr>
              <a:t>( i.e. HIE, HIH)</a:t>
            </a:r>
          </a:p>
        </p:txBody>
      </p:sp>
      <p:sp>
        <p:nvSpPr>
          <p:cNvPr id="27" name="Rounded Rectangle 26"/>
          <p:cNvSpPr/>
          <p:nvPr/>
        </p:nvSpPr>
        <p:spPr>
          <a:xfrm>
            <a:off x="6089650" y="2768600"/>
            <a:ext cx="1530350" cy="1225550"/>
          </a:xfrm>
          <a:prstGeom prst="roundRect">
            <a:avLst/>
          </a:prstGeom>
          <a:solidFill>
            <a:srgbClr val="FF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2E4F76"/>
                </a:solidFill>
              </a:rPr>
              <a:t>Health</a:t>
            </a:r>
          </a:p>
          <a:p>
            <a:pPr algn="ctr">
              <a:defRPr/>
            </a:pPr>
            <a:r>
              <a:rPr lang="en-US" sz="1400" b="1" dirty="0">
                <a:solidFill>
                  <a:srgbClr val="2E4F76"/>
                </a:solidFill>
              </a:rPr>
              <a:t>Information</a:t>
            </a:r>
          </a:p>
          <a:p>
            <a:pPr algn="ctr">
              <a:defRPr/>
            </a:pPr>
            <a:r>
              <a:rPr lang="en-US" sz="1400" b="1" dirty="0">
                <a:solidFill>
                  <a:srgbClr val="2E4F76"/>
                </a:solidFill>
              </a:rPr>
              <a:t>Exchange</a:t>
            </a:r>
          </a:p>
          <a:p>
            <a:pPr algn="ctr">
              <a:defRPr/>
            </a:pPr>
            <a:r>
              <a:rPr lang="en-US" sz="1400" b="1" dirty="0">
                <a:solidFill>
                  <a:srgbClr val="2E4F76"/>
                </a:solidFill>
              </a:rPr>
              <a:t>(i.e. HIE, HIH)</a:t>
            </a:r>
          </a:p>
        </p:txBody>
      </p:sp>
      <p:sp>
        <p:nvSpPr>
          <p:cNvPr id="30730" name="Title 1"/>
          <p:cNvSpPr>
            <a:spLocks noGrp="1"/>
          </p:cNvSpPr>
          <p:nvPr>
            <p:ph type="title"/>
          </p:nvPr>
        </p:nvSpPr>
        <p:spPr>
          <a:xfrm>
            <a:off x="3105150" y="-23813"/>
            <a:ext cx="5708650" cy="969963"/>
          </a:xfrm>
        </p:spPr>
        <p:txBody>
          <a:bodyPr/>
          <a:lstStyle/>
          <a:p>
            <a:pPr eaLnBrk="1" hangingPunct="1">
              <a:defRPr/>
            </a:pPr>
            <a:r>
              <a:rPr lang="en-US" altLang="en-US" dirty="0">
                <a:solidFill>
                  <a:schemeClr val="accent1"/>
                </a:solidFill>
                <a:cs typeface="Arial" charset="0"/>
              </a:rPr>
              <a:t>Use Case Scenario : Submission/Push of Health Data</a:t>
            </a:r>
          </a:p>
        </p:txBody>
      </p:sp>
      <p:cxnSp>
        <p:nvCxnSpPr>
          <p:cNvPr id="4" name="Straight Connector 3"/>
          <p:cNvCxnSpPr>
            <a:endCxn id="22" idx="3"/>
          </p:cNvCxnSpPr>
          <p:nvPr/>
        </p:nvCxnSpPr>
        <p:spPr>
          <a:xfrm flipH="1">
            <a:off x="2411413" y="2618364"/>
            <a:ext cx="2016908" cy="978911"/>
          </a:xfrm>
          <a:prstGeom prst="line">
            <a:avLst/>
          </a:prstGeom>
          <a:ln w="25400">
            <a:solidFill>
              <a:schemeClr val="accent2"/>
            </a:solidFill>
            <a:headEnd type="none" w="lg" len="lg"/>
            <a:tailEnd type="non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481638" y="5441950"/>
            <a:ext cx="827087" cy="657225"/>
          </a:xfrm>
          <a:prstGeom prst="rect">
            <a:avLst/>
          </a:prstGeom>
          <a:solidFill>
            <a:srgbClr val="E3ECF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003483"/>
                </a:solidFill>
              </a:rPr>
              <a:t>Personal Health Record</a:t>
            </a:r>
          </a:p>
        </p:txBody>
      </p:sp>
      <p:sp>
        <p:nvSpPr>
          <p:cNvPr id="32" name="Rounded Rectangle 31"/>
          <p:cNvSpPr/>
          <p:nvPr/>
        </p:nvSpPr>
        <p:spPr>
          <a:xfrm>
            <a:off x="7083425" y="1052513"/>
            <a:ext cx="1933575" cy="1330325"/>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u="sng" dirty="0">
                <a:solidFill>
                  <a:srgbClr val="AF1A14"/>
                </a:solidFill>
              </a:rPr>
              <a:t>Potential Users</a:t>
            </a:r>
          </a:p>
          <a:p>
            <a:pPr algn="ctr">
              <a:defRPr/>
            </a:pPr>
            <a:r>
              <a:rPr lang="en-US" sz="1400" b="1" dirty="0">
                <a:solidFill>
                  <a:schemeClr val="tx1">
                    <a:lumMod val="75000"/>
                    <a:lumOff val="25000"/>
                  </a:schemeClr>
                </a:solidFill>
              </a:rPr>
              <a:t>Federal Agency </a:t>
            </a:r>
          </a:p>
          <a:p>
            <a:pPr algn="ctr">
              <a:defRPr/>
            </a:pPr>
            <a:r>
              <a:rPr lang="en-US" sz="1400" b="1" dirty="0">
                <a:solidFill>
                  <a:schemeClr val="tx1">
                    <a:lumMod val="75000"/>
                    <a:lumOff val="25000"/>
                  </a:schemeClr>
                </a:solidFill>
              </a:rPr>
              <a:t>State Agency</a:t>
            </a:r>
          </a:p>
          <a:p>
            <a:pPr algn="ctr">
              <a:defRPr/>
            </a:pPr>
            <a:r>
              <a:rPr lang="en-US" sz="1400" b="1" dirty="0">
                <a:solidFill>
                  <a:schemeClr val="tx1">
                    <a:lumMod val="75000"/>
                    <a:lumOff val="25000"/>
                  </a:schemeClr>
                </a:solidFill>
              </a:rPr>
              <a:t>Health Entity</a:t>
            </a:r>
          </a:p>
          <a:p>
            <a:pPr algn="ctr">
              <a:defRPr/>
            </a:pPr>
            <a:r>
              <a:rPr lang="en-US" sz="1400" b="1" dirty="0">
                <a:solidFill>
                  <a:schemeClr val="tx1">
                    <a:lumMod val="75000"/>
                    <a:lumOff val="25000"/>
                  </a:schemeClr>
                </a:solidFill>
              </a:rPr>
              <a:t>Hospital </a:t>
            </a:r>
          </a:p>
        </p:txBody>
      </p:sp>
      <p:sp>
        <p:nvSpPr>
          <p:cNvPr id="20493" name="Rectangle 20"/>
          <p:cNvSpPr>
            <a:spLocks noChangeArrowheads="1"/>
          </p:cNvSpPr>
          <p:nvPr/>
        </p:nvSpPr>
        <p:spPr bwMode="auto">
          <a:xfrm>
            <a:off x="2706688" y="3429000"/>
            <a:ext cx="11795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algn="ctr" eaLnBrk="1" hangingPunct="1">
              <a:spcBef>
                <a:spcPct val="0"/>
              </a:spcBef>
              <a:buClrTx/>
              <a:buFontTx/>
              <a:buNone/>
            </a:pPr>
            <a:r>
              <a:rPr lang="en-US" altLang="en-US" sz="1100" b="1" dirty="0">
                <a:latin typeface="Arial" charset="0"/>
              </a:rPr>
              <a:t>Patient Centric</a:t>
            </a:r>
          </a:p>
          <a:p>
            <a:pPr algn="ctr" eaLnBrk="1" hangingPunct="1">
              <a:spcBef>
                <a:spcPct val="0"/>
              </a:spcBef>
              <a:buClrTx/>
              <a:buFontTx/>
              <a:buNone/>
            </a:pPr>
            <a:r>
              <a:rPr lang="en-US" altLang="en-US" sz="1100" b="1" dirty="0">
                <a:latin typeface="Arial" charset="0"/>
              </a:rPr>
              <a:t>Data (1)</a:t>
            </a:r>
          </a:p>
        </p:txBody>
      </p:sp>
      <p:pic>
        <p:nvPicPr>
          <p:cNvPr id="22540" name="Picture 28"/>
          <p:cNvPicPr>
            <a:picLocks noChangeAspect="1" noChangeArrowheads="1"/>
          </p:cNvPicPr>
          <p:nvPr/>
        </p:nvPicPr>
        <p:blipFill>
          <a:blip r:embed="rId6"/>
          <a:srcRect/>
          <a:stretch>
            <a:fillRect/>
          </a:stretch>
        </p:blipFill>
        <p:spPr bwMode="auto">
          <a:xfrm>
            <a:off x="5568950" y="6273800"/>
            <a:ext cx="52705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nvGrpSpPr>
          <p:cNvPr id="20495" name="Group 9"/>
          <p:cNvGrpSpPr>
            <a:grpSpLocks/>
          </p:cNvGrpSpPr>
          <p:nvPr/>
        </p:nvGrpSpPr>
        <p:grpSpPr bwMode="auto">
          <a:xfrm>
            <a:off x="1033463" y="2543175"/>
            <a:ext cx="1219200" cy="508000"/>
            <a:chOff x="1839913" y="3301998"/>
            <a:chExt cx="1219200" cy="508000"/>
          </a:xfrm>
        </p:grpSpPr>
        <p:sp>
          <p:nvSpPr>
            <p:cNvPr id="44" name="Rounded Rectangle 43"/>
            <p:cNvSpPr/>
            <p:nvPr/>
          </p:nvSpPr>
          <p:spPr>
            <a:xfrm>
              <a:off x="1839913" y="3301998"/>
              <a:ext cx="1219200" cy="508000"/>
            </a:xfrm>
            <a:prstGeom prst="roundRect">
              <a:avLst/>
            </a:prstGeom>
            <a:solidFill>
              <a:srgbClr val="E6E6E6"/>
            </a:solidFill>
            <a:ln w="2540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2542" name="Picture 3"/>
            <p:cNvPicPr>
              <a:picLocks noChangeAspect="1" noChangeArrowheads="1"/>
            </p:cNvPicPr>
            <p:nvPr/>
          </p:nvPicPr>
          <p:blipFill>
            <a:blip r:embed="rId7"/>
            <a:srcRect/>
            <a:stretch>
              <a:fillRect/>
            </a:stretch>
          </p:blipFill>
          <p:spPr bwMode="auto">
            <a:xfrm>
              <a:off x="1865313" y="3375023"/>
              <a:ext cx="1122362"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sp>
        <p:nvSpPr>
          <p:cNvPr id="47" name="Rounded Rectangle 46"/>
          <p:cNvSpPr/>
          <p:nvPr/>
        </p:nvSpPr>
        <p:spPr>
          <a:xfrm>
            <a:off x="5438775" y="3919538"/>
            <a:ext cx="1220788" cy="508000"/>
          </a:xfrm>
          <a:prstGeom prst="roundRect">
            <a:avLst/>
          </a:prstGeom>
          <a:solidFill>
            <a:srgbClr val="E6E6E6"/>
          </a:solidFill>
          <a:ln w="2540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2544" name="Picture 3"/>
          <p:cNvPicPr>
            <a:picLocks noChangeAspect="1" noChangeArrowheads="1"/>
          </p:cNvPicPr>
          <p:nvPr/>
        </p:nvPicPr>
        <p:blipFill>
          <a:blip r:embed="rId7"/>
          <a:srcRect/>
          <a:stretch>
            <a:fillRect/>
          </a:stretch>
        </p:blipFill>
        <p:spPr bwMode="auto">
          <a:xfrm>
            <a:off x="5495925" y="4005263"/>
            <a:ext cx="1122363"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cxnSp>
        <p:nvCxnSpPr>
          <p:cNvPr id="58" name="Straight Connector 57"/>
          <p:cNvCxnSpPr>
            <a:stCxn id="53" idx="0"/>
            <a:endCxn id="47" idx="1"/>
          </p:cNvCxnSpPr>
          <p:nvPr/>
        </p:nvCxnSpPr>
        <p:spPr>
          <a:xfrm flipV="1">
            <a:off x="4240213" y="4173538"/>
            <a:ext cx="1198562" cy="1003300"/>
          </a:xfrm>
          <a:prstGeom prst="line">
            <a:avLst/>
          </a:prstGeom>
          <a:ln w="25400">
            <a:solidFill>
              <a:schemeClr val="accent2"/>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41" name="Elbow Connector 40"/>
          <p:cNvCxnSpPr>
            <a:cxnSpLocks noChangeShapeType="1"/>
            <a:stCxn id="27" idx="3"/>
            <a:endCxn id="32" idx="2"/>
          </p:cNvCxnSpPr>
          <p:nvPr/>
        </p:nvCxnSpPr>
        <p:spPr bwMode="auto">
          <a:xfrm flipV="1">
            <a:off x="7620000" y="2382838"/>
            <a:ext cx="430213" cy="998537"/>
          </a:xfrm>
          <a:prstGeom prst="bentConnector2">
            <a:avLst/>
          </a:prstGeom>
          <a:noFill/>
          <a:ln w="25400">
            <a:solidFill>
              <a:srgbClr val="C00000"/>
            </a:solidFill>
            <a:prstDash val="dash"/>
            <a:miter lim="800000"/>
            <a:headEnd type="triangle" w="lg" len="med"/>
            <a:tailEnd type="triangle" w="lg"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22548" name="Picture 26"/>
          <p:cNvPicPr>
            <a:picLocks noChangeAspect="1" noChangeArrowheads="1"/>
          </p:cNvPicPr>
          <p:nvPr/>
        </p:nvPicPr>
        <p:blipFill>
          <a:blip r:embed="rId3"/>
          <a:srcRect/>
          <a:stretch>
            <a:fillRect/>
          </a:stretch>
        </p:blipFill>
        <p:spPr bwMode="auto">
          <a:xfrm>
            <a:off x="3181350" y="5845175"/>
            <a:ext cx="533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53" name="Rectangle 52"/>
          <p:cNvSpPr>
            <a:spLocks noChangeArrowheads="1"/>
          </p:cNvSpPr>
          <p:nvPr/>
        </p:nvSpPr>
        <p:spPr bwMode="auto">
          <a:xfrm>
            <a:off x="3625850" y="5176838"/>
            <a:ext cx="1228725" cy="501650"/>
          </a:xfrm>
          <a:prstGeom prst="rect">
            <a:avLst/>
          </a:prstGeom>
          <a:solidFill>
            <a:srgbClr val="C5D5E9"/>
          </a:solidFill>
          <a:ln w="25400">
            <a:noFill/>
            <a:miter lim="800000"/>
            <a:headEnd/>
            <a:tailEnd/>
          </a:ln>
          <a:effectLst/>
        </p:spPr>
        <p:txBody>
          <a:bodyPr anchor="ctr"/>
          <a:lstStyle/>
          <a:p>
            <a:pPr algn="ctr">
              <a:defRPr/>
            </a:pPr>
            <a:r>
              <a:rPr lang="en-US" sz="1200" b="1" dirty="0">
                <a:solidFill>
                  <a:srgbClr val="003483"/>
                </a:solidFill>
                <a:latin typeface="+mn-lt"/>
                <a:ea typeface="+mn-ea"/>
              </a:rPr>
              <a:t>Health Care Organization</a:t>
            </a:r>
          </a:p>
        </p:txBody>
      </p:sp>
      <p:pic>
        <p:nvPicPr>
          <p:cNvPr id="22551" name="Picture 26"/>
          <p:cNvPicPr>
            <a:picLocks noChangeAspect="1" noChangeArrowheads="1"/>
          </p:cNvPicPr>
          <p:nvPr/>
        </p:nvPicPr>
        <p:blipFill>
          <a:blip r:embed="rId3"/>
          <a:srcRect/>
          <a:stretch>
            <a:fillRect/>
          </a:stretch>
        </p:blipFill>
        <p:spPr bwMode="auto">
          <a:xfrm>
            <a:off x="7696200" y="5791200"/>
            <a:ext cx="533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0503" name="Rectangle 20"/>
          <p:cNvSpPr>
            <a:spLocks noChangeArrowheads="1"/>
          </p:cNvSpPr>
          <p:nvPr/>
        </p:nvSpPr>
        <p:spPr bwMode="auto">
          <a:xfrm>
            <a:off x="3713163" y="4349750"/>
            <a:ext cx="12811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algn="ctr" eaLnBrk="1" hangingPunct="1">
              <a:spcBef>
                <a:spcPct val="0"/>
              </a:spcBef>
              <a:buClrTx/>
              <a:buFontTx/>
              <a:buNone/>
            </a:pPr>
            <a:r>
              <a:rPr lang="en-US" altLang="en-US" sz="1100" b="1">
                <a:latin typeface="Arial" charset="0"/>
              </a:rPr>
              <a:t>Provider Centric</a:t>
            </a:r>
          </a:p>
          <a:p>
            <a:pPr algn="ctr" eaLnBrk="1" hangingPunct="1">
              <a:spcBef>
                <a:spcPct val="0"/>
              </a:spcBef>
              <a:buClrTx/>
              <a:buFontTx/>
              <a:buNone/>
            </a:pPr>
            <a:r>
              <a:rPr lang="en-US" altLang="en-US" sz="1100" b="1">
                <a:latin typeface="Arial" charset="0"/>
              </a:rPr>
              <a:t>Data (2)</a:t>
            </a:r>
          </a:p>
        </p:txBody>
      </p:sp>
      <p:cxnSp>
        <p:nvCxnSpPr>
          <p:cNvPr id="80" name="Straight Connector 79"/>
          <p:cNvCxnSpPr>
            <a:stCxn id="6" idx="0"/>
            <a:endCxn id="47" idx="2"/>
          </p:cNvCxnSpPr>
          <p:nvPr/>
        </p:nvCxnSpPr>
        <p:spPr>
          <a:xfrm flipV="1">
            <a:off x="5895975" y="4427538"/>
            <a:ext cx="153988" cy="1014412"/>
          </a:xfrm>
          <a:prstGeom prst="line">
            <a:avLst/>
          </a:prstGeom>
          <a:ln w="25400">
            <a:solidFill>
              <a:schemeClr val="accent2"/>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20505" name="Rectangle 20"/>
          <p:cNvSpPr>
            <a:spLocks noChangeArrowheads="1"/>
          </p:cNvSpPr>
          <p:nvPr/>
        </p:nvSpPr>
        <p:spPr bwMode="auto">
          <a:xfrm>
            <a:off x="6008688" y="4730750"/>
            <a:ext cx="11811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algn="ctr" eaLnBrk="1" hangingPunct="1">
              <a:spcBef>
                <a:spcPct val="0"/>
              </a:spcBef>
              <a:buClrTx/>
              <a:buFontTx/>
              <a:buNone/>
            </a:pPr>
            <a:r>
              <a:rPr lang="en-US" altLang="en-US" sz="1100" b="1">
                <a:latin typeface="Arial" charset="0"/>
              </a:rPr>
              <a:t>Patient Centric</a:t>
            </a:r>
          </a:p>
          <a:p>
            <a:pPr algn="ctr" eaLnBrk="1" hangingPunct="1">
              <a:spcBef>
                <a:spcPct val="0"/>
              </a:spcBef>
              <a:buClrTx/>
              <a:buFontTx/>
              <a:buNone/>
            </a:pPr>
            <a:r>
              <a:rPr lang="en-US" altLang="en-US" sz="1100" b="1">
                <a:latin typeface="Arial" charset="0"/>
              </a:rPr>
              <a:t>Data (2) </a:t>
            </a:r>
          </a:p>
        </p:txBody>
      </p:sp>
      <p:sp>
        <p:nvSpPr>
          <p:cNvPr id="45085" name="TextBox 64"/>
          <p:cNvSpPr txBox="1">
            <a:spLocks noChangeArrowheads="1"/>
          </p:cNvSpPr>
          <p:nvPr/>
        </p:nvSpPr>
        <p:spPr bwMode="auto">
          <a:xfrm>
            <a:off x="146050" y="1182688"/>
            <a:ext cx="39322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dirty="0">
                <a:solidFill>
                  <a:schemeClr val="tx1">
                    <a:lumMod val="75000"/>
                    <a:lumOff val="25000"/>
                  </a:schemeClr>
                </a:solidFill>
                <a:latin typeface="Calibri" pitchFamily="34" charset="0"/>
                <a:cs typeface="Calibri" pitchFamily="34" charset="0"/>
              </a:rPr>
              <a:t>The Submission scenario provides the ability to push patient data </a:t>
            </a:r>
          </a:p>
        </p:txBody>
      </p:sp>
      <p:pic>
        <p:nvPicPr>
          <p:cNvPr id="22539" name="Picture 27"/>
          <p:cNvPicPr>
            <a:picLocks noChangeAspect="1" noChangeArrowheads="1"/>
          </p:cNvPicPr>
          <p:nvPr/>
        </p:nvPicPr>
        <p:blipFill>
          <a:blip r:embed="rId4"/>
          <a:srcRect/>
          <a:stretch>
            <a:fillRect/>
          </a:stretch>
        </p:blipFill>
        <p:spPr bwMode="auto">
          <a:xfrm>
            <a:off x="427038" y="3313113"/>
            <a:ext cx="4857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22550" name="Picture 27"/>
          <p:cNvPicPr>
            <a:picLocks noChangeAspect="1" noChangeArrowheads="1"/>
          </p:cNvPicPr>
          <p:nvPr/>
        </p:nvPicPr>
        <p:blipFill>
          <a:blip r:embed="rId4"/>
          <a:srcRect/>
          <a:stretch>
            <a:fillRect/>
          </a:stretch>
        </p:blipFill>
        <p:spPr bwMode="auto">
          <a:xfrm>
            <a:off x="3163888" y="5184775"/>
            <a:ext cx="48577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20509" name="Slide Number Placeholder 3"/>
          <p:cNvSpPr>
            <a:spLocks noGrp="1"/>
          </p:cNvSpPr>
          <p:nvPr>
            <p:ph type="sldNum" sz="quarter" idx="10"/>
          </p:nvPr>
        </p:nvSpPr>
        <p:spPr>
          <a:xfrm>
            <a:off x="6970713"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a:spcBef>
                <a:spcPct val="0"/>
              </a:spcBef>
              <a:buClrTx/>
              <a:buFontTx/>
              <a:buNone/>
            </a:pPr>
            <a:fld id="{4AB7E8CB-1266-4914-B94D-B306A8B20BEB}" type="slidenum">
              <a:rPr lang="en-US" altLang="en-US" sz="900" smtClean="0">
                <a:solidFill>
                  <a:srgbClr val="023483"/>
                </a:solidFill>
                <a:latin typeface="Arial" charset="0"/>
              </a:rPr>
              <a:pPr>
                <a:spcBef>
                  <a:spcPct val="0"/>
                </a:spcBef>
                <a:buClrTx/>
                <a:buFontTx/>
                <a:buNone/>
              </a:pPr>
              <a:t>7</a:t>
            </a:fld>
            <a:endParaRPr lang="en-US" altLang="en-US" sz="900" dirty="0">
              <a:solidFill>
                <a:srgbClr val="023483"/>
              </a:solidFill>
              <a:latin typeface="Arial" charset="0"/>
            </a:endParaRPr>
          </a:p>
        </p:txBody>
      </p:sp>
      <p:cxnSp>
        <p:nvCxnSpPr>
          <p:cNvPr id="33" name="Straight Connector 32"/>
          <p:cNvCxnSpPr/>
          <p:nvPr/>
        </p:nvCxnSpPr>
        <p:spPr>
          <a:xfrm flipH="1" flipV="1">
            <a:off x="4428321" y="2618364"/>
            <a:ext cx="1067604" cy="1312286"/>
          </a:xfrm>
          <a:prstGeom prst="line">
            <a:avLst/>
          </a:prstGeom>
          <a:ln w="25400">
            <a:solidFill>
              <a:schemeClr val="accent2"/>
            </a:solidFill>
            <a:headEnd type="triangle" w="lg" len="lg"/>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Supported NwHIN/SOAP services</a:t>
            </a:r>
          </a:p>
        </p:txBody>
      </p:sp>
      <p:sp>
        <p:nvSpPr>
          <p:cNvPr id="17411" name="Content Placeholder 47"/>
          <p:cNvSpPr>
            <a:spLocks noGrp="1"/>
          </p:cNvSpPr>
          <p:nvPr>
            <p:ph idx="1"/>
          </p:nvPr>
        </p:nvSpPr>
        <p:spPr>
          <a:xfrm>
            <a:off x="838200" y="990600"/>
            <a:ext cx="7696200" cy="5257800"/>
          </a:xfrm>
        </p:spPr>
        <p:txBody>
          <a:bodyPr/>
          <a:lstStyle/>
          <a:p>
            <a:pPr>
              <a:buClr>
                <a:srgbClr val="2B2187"/>
              </a:buClr>
              <a:buSzPct val="80000"/>
              <a:buFontTx/>
              <a:buChar char="•"/>
            </a:pPr>
            <a:r>
              <a:rPr lang="en-US" altLang="en-US" sz="2400" dirty="0">
                <a:cs typeface="Georgia" pitchFamily="18" charset="0"/>
              </a:rPr>
              <a:t>NwHIN Patient Discovery service</a:t>
            </a:r>
          </a:p>
          <a:p>
            <a:pPr>
              <a:buClr>
                <a:srgbClr val="2B2187"/>
              </a:buClr>
              <a:buSzPct val="80000"/>
              <a:buFontTx/>
              <a:buChar char="•"/>
            </a:pPr>
            <a:r>
              <a:rPr lang="en-US" altLang="en-US" sz="2400" dirty="0">
                <a:cs typeface="Georgia" pitchFamily="18" charset="0"/>
              </a:rPr>
              <a:t>NwHIN Query for Documents service</a:t>
            </a:r>
          </a:p>
          <a:p>
            <a:pPr>
              <a:buClr>
                <a:srgbClr val="2B2187"/>
              </a:buClr>
              <a:buSzPct val="80000"/>
              <a:buFontTx/>
              <a:buChar char="•"/>
            </a:pPr>
            <a:r>
              <a:rPr lang="en-US" altLang="en-US" sz="2400" dirty="0">
                <a:cs typeface="Georgia" pitchFamily="18" charset="0"/>
              </a:rPr>
              <a:t>NwHIN Retrieve Documents service</a:t>
            </a:r>
          </a:p>
          <a:p>
            <a:pPr>
              <a:buClr>
                <a:srgbClr val="2B2187"/>
              </a:buClr>
              <a:buSzPct val="80000"/>
              <a:buFontTx/>
              <a:buChar char="•"/>
            </a:pPr>
            <a:r>
              <a:rPr lang="en-US" altLang="en-US" sz="2400" dirty="0">
                <a:cs typeface="Georgia" pitchFamily="18" charset="0"/>
              </a:rPr>
              <a:t>NwHIN Document Submission service</a:t>
            </a:r>
          </a:p>
          <a:p>
            <a:pPr>
              <a:buClr>
                <a:srgbClr val="2B2187"/>
              </a:buClr>
              <a:buSzPct val="80000"/>
              <a:buFontTx/>
              <a:buChar char="•"/>
            </a:pPr>
            <a:r>
              <a:rPr lang="en-US" altLang="en-US" sz="2400" dirty="0">
                <a:cs typeface="Georgia" pitchFamily="18" charset="0"/>
              </a:rPr>
              <a:t>NwHIN Administrative Distribution service</a:t>
            </a:r>
          </a:p>
          <a:p>
            <a:pPr>
              <a:buClr>
                <a:srgbClr val="2B2187"/>
              </a:buClr>
              <a:buSzPct val="80000"/>
              <a:buFontTx/>
              <a:buChar char="•"/>
            </a:pPr>
            <a:r>
              <a:rPr lang="en-US" altLang="en-US" sz="2400" dirty="0">
                <a:cs typeface="Georgia" pitchFamily="18" charset="0"/>
              </a:rPr>
              <a:t>NwHIN CAQH CORE X12 Document Submission service</a:t>
            </a:r>
          </a:p>
          <a:p>
            <a:pPr>
              <a:buClr>
                <a:srgbClr val="2B2187"/>
              </a:buClr>
              <a:buSzPct val="80000"/>
              <a:buFontTx/>
              <a:buChar char="•"/>
            </a:pPr>
            <a:r>
              <a:rPr lang="en-US" altLang="en-US" sz="2400" dirty="0">
                <a:cs typeface="Georgia" pitchFamily="18" charset="0"/>
              </a:rPr>
              <a:t>Document Data Submission</a:t>
            </a:r>
          </a:p>
          <a:p>
            <a:pPr>
              <a:buClr>
                <a:srgbClr val="2B2187"/>
              </a:buClr>
              <a:buSzPct val="80000"/>
              <a:buFontTx/>
              <a:buChar char="•"/>
            </a:pPr>
            <a:r>
              <a:rPr lang="en-US" altLang="en-US" sz="2400" dirty="0" err="1">
                <a:cs typeface="Georgia" pitchFamily="18" charset="0"/>
              </a:rPr>
              <a:t>IHE</a:t>
            </a:r>
            <a:r>
              <a:rPr lang="en-US" altLang="en-US" sz="2400" dirty="0">
                <a:cs typeface="Georgia" pitchFamily="18" charset="0"/>
              </a:rPr>
              <a:t> </a:t>
            </a:r>
            <a:r>
              <a:rPr lang="en-US" altLang="en-US" sz="2400" dirty="0" err="1">
                <a:cs typeface="Georgia" pitchFamily="18" charset="0"/>
              </a:rPr>
              <a:t>ITI</a:t>
            </a:r>
            <a:r>
              <a:rPr lang="en-US" altLang="en-US" sz="2400" dirty="0">
                <a:cs typeface="Georgia" pitchFamily="18" charset="0"/>
              </a:rPr>
              <a:t> Patient Location Query service</a:t>
            </a:r>
          </a:p>
          <a:p>
            <a:pPr>
              <a:buClr>
                <a:srgbClr val="2B2187"/>
              </a:buClr>
              <a:buSzPct val="80000"/>
              <a:buFontTx/>
              <a:buChar char="•"/>
            </a:pPr>
            <a:r>
              <a:rPr lang="en-US" altLang="en-US" sz="2400" dirty="0">
                <a:cs typeface="Georgia" pitchFamily="18" charset="0"/>
              </a:rPr>
              <a:t>Support for underlying NwHIN specifications (Web service Registry, Messaging Platform, Authorization Framework) and Access Consent Policy profile</a:t>
            </a:r>
          </a:p>
          <a:p>
            <a:pPr>
              <a:buClr>
                <a:srgbClr val="2B2187"/>
              </a:buClr>
              <a:buSzPct val="80000"/>
              <a:buFontTx/>
              <a:buChar char="•"/>
            </a:pPr>
            <a:r>
              <a:rPr lang="en-US" altLang="en-US" sz="2400" dirty="0">
                <a:cs typeface="Georgia" pitchFamily="18" charset="0"/>
              </a:rPr>
              <a:t>Support for multiple versions of the specifications</a:t>
            </a:r>
          </a:p>
          <a:p>
            <a:pPr>
              <a:buFontTx/>
              <a:buChar char="•"/>
            </a:pPr>
            <a:endParaRPr lang="en-US" altLang="en-US" dirty="0">
              <a:cs typeface="Georgia" pitchFamily="18" charset="0"/>
            </a:endParaRPr>
          </a:p>
        </p:txBody>
      </p:sp>
      <p:sp>
        <p:nvSpPr>
          <p:cNvPr id="17412"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C343AD2-147A-4196-A311-1E90912C2492}" type="slidenum">
              <a:rPr kumimoji="0" lang="en-US" altLang="en-US" sz="900" b="0" i="0" u="none" strike="noStrike" kern="1200" cap="none" spc="0" normalizeH="0" baseline="0" noProof="0" smtClean="0">
                <a:ln>
                  <a:noFill/>
                </a:ln>
                <a:solidFill>
                  <a:srgbClr val="000000"/>
                </a:solidFill>
                <a:effectLst/>
                <a:uLnTx/>
                <a:uFillTx/>
                <a:latin typeface="Arial" charset="0"/>
                <a:ea typeface="MS PGothic" pitchFamily="34" charset="-128"/>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900" b="0" i="0" u="none" strike="noStrike" kern="1200" cap="none" spc="0" normalizeH="0" baseline="0" noProof="0">
              <a:ln>
                <a:noFill/>
              </a:ln>
              <a:solidFill>
                <a:srgbClr val="000000"/>
              </a:solidFill>
              <a:effectLst/>
              <a:uLnTx/>
              <a:uFillTx/>
              <a:latin typeface="Arial" charset="0"/>
              <a:ea typeface="MS PGothic"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 name="Rounded Rectangle 25599">
            <a:extLst>
              <a:ext uri="{FF2B5EF4-FFF2-40B4-BE49-F238E27FC236}">
                <a16:creationId xmlns:a16="http://schemas.microsoft.com/office/drawing/2014/main" id="{2DA4BF2E-A589-4328-B390-1AB3869C76D2}"/>
              </a:ext>
            </a:extLst>
          </p:cNvPr>
          <p:cNvSpPr/>
          <p:nvPr/>
        </p:nvSpPr>
        <p:spPr bwMode="auto">
          <a:xfrm>
            <a:off x="3810000" y="3570887"/>
            <a:ext cx="1905000" cy="467713"/>
          </a:xfrm>
          <a:prstGeom prst="roundRect">
            <a:avLst/>
          </a:prstGeom>
          <a:no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Arial" pitchFamily="-112" charset="0"/>
              <a:ea typeface="ＭＳ Ｐゴシック" pitchFamily="-112" charset="-128"/>
              <a:cs typeface="ＭＳ Ｐゴシック" pitchFamily="-112" charset="-128"/>
            </a:endParaRPr>
          </a:p>
        </p:txBody>
      </p:sp>
      <p:sp>
        <p:nvSpPr>
          <p:cNvPr id="25602" name="Title 1"/>
          <p:cNvSpPr>
            <a:spLocks noGrp="1"/>
          </p:cNvSpPr>
          <p:nvPr>
            <p:ph type="title"/>
          </p:nvPr>
        </p:nvSpPr>
        <p:spPr/>
        <p:txBody>
          <a:bodyPr/>
          <a:lstStyle/>
          <a:p>
            <a:pPr>
              <a:defRPr/>
            </a:pPr>
            <a:r>
              <a:rPr lang="en-US" dirty="0"/>
              <a:t> </a:t>
            </a:r>
            <a:r>
              <a:rPr lang="en-US" dirty="0">
                <a:solidFill>
                  <a:schemeClr val="accent1"/>
                </a:solidFill>
              </a:rPr>
              <a:t>Configurable Deployment of the Gateway</a:t>
            </a:r>
          </a:p>
        </p:txBody>
      </p:sp>
      <p:sp>
        <p:nvSpPr>
          <p:cNvPr id="24581" name="Rectangle 1"/>
          <p:cNvSpPr>
            <a:spLocks noChangeArrowheads="1"/>
          </p:cNvSpPr>
          <p:nvPr/>
        </p:nvSpPr>
        <p:spPr bwMode="gray">
          <a:xfrm>
            <a:off x="7162800" y="1447800"/>
            <a:ext cx="519113" cy="1397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63500" tIns="0" rIns="64800" bIns="0" anchor="ct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algn="ctr" eaLnBrk="1" hangingPunct="1">
              <a:spcBef>
                <a:spcPct val="0"/>
              </a:spcBef>
              <a:buClrTx/>
              <a:buSzPct val="90000"/>
              <a:buFontTx/>
              <a:buNone/>
            </a:pPr>
            <a:endParaRPr lang="en-US" altLang="en-US" sz="1600" b="1">
              <a:solidFill>
                <a:schemeClr val="bg1"/>
              </a:solidFill>
              <a:latin typeface="Arial" charset="0"/>
              <a:cs typeface="Arial" charset="0"/>
            </a:endParaRPr>
          </a:p>
        </p:txBody>
      </p:sp>
      <p:sp>
        <p:nvSpPr>
          <p:cNvPr id="3" name="Rounded Rectangle 2"/>
          <p:cNvSpPr/>
          <p:nvPr/>
        </p:nvSpPr>
        <p:spPr bwMode="auto">
          <a:xfrm>
            <a:off x="152401" y="762000"/>
            <a:ext cx="8847138" cy="5638800"/>
          </a:xfrm>
          <a:prstGeom prst="roundRect">
            <a:avLst>
              <a:gd name="adj" fmla="val 9082"/>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 name="Rounded Rectangle 3"/>
          <p:cNvSpPr/>
          <p:nvPr/>
        </p:nvSpPr>
        <p:spPr bwMode="auto">
          <a:xfrm>
            <a:off x="2971800" y="1524000"/>
            <a:ext cx="3200400" cy="1880397"/>
          </a:xfrm>
          <a:prstGeom prst="roundRect">
            <a:avLst/>
          </a:prstGeom>
          <a:noFill/>
          <a:ln w="158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1" name="Oval 130"/>
          <p:cNvSpPr/>
          <p:nvPr/>
        </p:nvSpPr>
        <p:spPr bwMode="auto">
          <a:xfrm>
            <a:off x="3886200" y="1676400"/>
            <a:ext cx="640080" cy="64008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eaLnBrk="0" hangingPunct="0"/>
            <a:r>
              <a:rPr lang="en-US" sz="1600" b="1" dirty="0">
                <a:solidFill>
                  <a:schemeClr val="bg1">
                    <a:lumMod val="95000"/>
                  </a:schemeClr>
                </a:solidFill>
                <a:latin typeface="Arial" pitchFamily="-112" charset="0"/>
                <a:ea typeface="ＭＳ Ｐゴシック" pitchFamily="-112" charset="-128"/>
              </a:rPr>
              <a:t>QD</a:t>
            </a:r>
          </a:p>
        </p:txBody>
      </p:sp>
      <p:sp>
        <p:nvSpPr>
          <p:cNvPr id="132" name="Oval 131"/>
          <p:cNvSpPr/>
          <p:nvPr/>
        </p:nvSpPr>
        <p:spPr bwMode="auto">
          <a:xfrm>
            <a:off x="4648200" y="1676399"/>
            <a:ext cx="640080" cy="64008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eaLnBrk="0" hangingPunct="0"/>
            <a:r>
              <a:rPr lang="en-US" sz="1600" b="1" dirty="0">
                <a:solidFill>
                  <a:schemeClr val="bg1">
                    <a:lumMod val="95000"/>
                  </a:schemeClr>
                </a:solidFill>
                <a:latin typeface="Arial" pitchFamily="-112" charset="0"/>
                <a:ea typeface="ＭＳ Ｐゴシック" pitchFamily="-112" charset="-128"/>
              </a:rPr>
              <a:t>RD</a:t>
            </a:r>
          </a:p>
        </p:txBody>
      </p:sp>
      <p:sp>
        <p:nvSpPr>
          <p:cNvPr id="133" name="Oval 132"/>
          <p:cNvSpPr/>
          <p:nvPr/>
        </p:nvSpPr>
        <p:spPr bwMode="auto">
          <a:xfrm>
            <a:off x="3124200" y="1676400"/>
            <a:ext cx="640080" cy="64008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lumMod val="95000"/>
                  </a:schemeClr>
                </a:solidFill>
                <a:effectLst/>
                <a:latin typeface="Arial" pitchFamily="-112" charset="0"/>
                <a:ea typeface="ＭＳ Ｐゴシック" pitchFamily="-112" charset="-128"/>
                <a:cs typeface="ＭＳ Ｐゴシック" pitchFamily="-112" charset="-128"/>
              </a:rPr>
              <a:t>PD</a:t>
            </a:r>
          </a:p>
        </p:txBody>
      </p:sp>
      <p:sp>
        <p:nvSpPr>
          <p:cNvPr id="134" name="Oval 133"/>
          <p:cNvSpPr/>
          <p:nvPr/>
        </p:nvSpPr>
        <p:spPr bwMode="auto">
          <a:xfrm>
            <a:off x="5394960" y="1680331"/>
            <a:ext cx="640080" cy="64008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eaLnBrk="0" hangingPunct="0"/>
            <a:r>
              <a:rPr lang="en-US" sz="1600" b="1" dirty="0" err="1">
                <a:solidFill>
                  <a:schemeClr val="bg1">
                    <a:lumMod val="95000"/>
                  </a:schemeClr>
                </a:solidFill>
                <a:latin typeface="Arial" pitchFamily="-112" charset="0"/>
                <a:ea typeface="ＭＳ Ｐゴシック" pitchFamily="-112" charset="-128"/>
              </a:rPr>
              <a:t>PLQ</a:t>
            </a:r>
            <a:endParaRPr lang="en-US" sz="1600" b="1" dirty="0">
              <a:solidFill>
                <a:schemeClr val="bg1">
                  <a:lumMod val="95000"/>
                </a:schemeClr>
              </a:solidFill>
              <a:latin typeface="Arial" pitchFamily="-112" charset="0"/>
              <a:ea typeface="ＭＳ Ｐゴシック" pitchFamily="-112" charset="-128"/>
            </a:endParaRPr>
          </a:p>
        </p:txBody>
      </p:sp>
      <p:sp>
        <p:nvSpPr>
          <p:cNvPr id="135" name="Oval 134"/>
          <p:cNvSpPr/>
          <p:nvPr/>
        </p:nvSpPr>
        <p:spPr bwMode="auto">
          <a:xfrm>
            <a:off x="3886200" y="2484120"/>
            <a:ext cx="640080" cy="64008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eaLnBrk="0" hangingPunct="0"/>
            <a:r>
              <a:rPr lang="en-US" sz="1600" b="1" dirty="0">
                <a:solidFill>
                  <a:schemeClr val="bg1">
                    <a:lumMod val="95000"/>
                  </a:schemeClr>
                </a:solidFill>
                <a:latin typeface="Arial" pitchFamily="-112" charset="0"/>
                <a:ea typeface="ＭＳ Ｐゴシック" pitchFamily="-112" charset="-128"/>
              </a:rPr>
              <a:t>AD</a:t>
            </a:r>
          </a:p>
        </p:txBody>
      </p:sp>
      <p:sp>
        <p:nvSpPr>
          <p:cNvPr id="136" name="Oval 135"/>
          <p:cNvSpPr/>
          <p:nvPr/>
        </p:nvSpPr>
        <p:spPr bwMode="auto">
          <a:xfrm>
            <a:off x="4636285" y="2484120"/>
            <a:ext cx="640080" cy="64008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eaLnBrk="0" hangingPunct="0"/>
            <a:r>
              <a:rPr lang="en-US" sz="1600" b="1" dirty="0">
                <a:solidFill>
                  <a:schemeClr val="bg1">
                    <a:lumMod val="95000"/>
                  </a:schemeClr>
                </a:solidFill>
                <a:latin typeface="Arial" pitchFamily="-112" charset="0"/>
                <a:ea typeface="ＭＳ Ｐゴシック" pitchFamily="-112" charset="-128"/>
              </a:rPr>
              <a:t>X12</a:t>
            </a:r>
          </a:p>
        </p:txBody>
      </p:sp>
      <p:sp>
        <p:nvSpPr>
          <p:cNvPr id="25600" name="Rounded Rectangle 25599"/>
          <p:cNvSpPr/>
          <p:nvPr/>
        </p:nvSpPr>
        <p:spPr bwMode="auto">
          <a:xfrm>
            <a:off x="3840480" y="3540545"/>
            <a:ext cx="1645920" cy="1183855"/>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112" charset="0"/>
                <a:ea typeface="ＭＳ Ｐゴシック" pitchFamily="-112" charset="-128"/>
                <a:cs typeface="ＭＳ Ｐゴシック" pitchFamily="-112" charset="-128"/>
              </a:rPr>
              <a:t>Audit Logging</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latin typeface="Arial" pitchFamily="-112" charset="0"/>
                <a:ea typeface="ＭＳ Ｐゴシック" pitchFamily="-112" charset="-128"/>
                <a:cs typeface="ＭＳ Ｐゴシック" pitchFamily="-112" charset="-128"/>
              </a:rPr>
              <a:t>Error Logging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pitchFamily="-112" charset="0"/>
                <a:ea typeface="ＭＳ Ｐゴシック" pitchFamily="-112" charset="-128"/>
                <a:cs typeface="ＭＳ Ｐゴシック" pitchFamily="-112" charset="-128"/>
              </a:rPr>
              <a:t>Tran Logging</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bg1"/>
                </a:solidFill>
                <a:latin typeface="Arial" pitchFamily="-112" charset="0"/>
                <a:ea typeface="ＭＳ Ｐゴシック" pitchFamily="-112" charset="-128"/>
                <a:cs typeface="ＭＳ Ｐゴシック" pitchFamily="-112" charset="-128"/>
              </a:rPr>
              <a:t>Event Logging</a:t>
            </a:r>
            <a:endParaRPr kumimoji="0" lang="en-US" sz="1600" b="0" i="0" u="none" strike="noStrike" cap="none" normalizeH="0" baseline="0" dirty="0">
              <a:ln>
                <a:noFill/>
              </a:ln>
              <a:solidFill>
                <a:schemeClr val="bg1"/>
              </a:solidFill>
              <a:effectLst/>
              <a:latin typeface="Arial" pitchFamily="-112" charset="0"/>
              <a:ea typeface="ＭＳ Ｐゴシック" pitchFamily="-112" charset="-128"/>
              <a:cs typeface="ＭＳ Ｐゴシック" pitchFamily="-112" charset="-128"/>
            </a:endParaRPr>
          </a:p>
        </p:txBody>
      </p:sp>
      <p:grpSp>
        <p:nvGrpSpPr>
          <p:cNvPr id="25609" name="Group 25608"/>
          <p:cNvGrpSpPr/>
          <p:nvPr/>
        </p:nvGrpSpPr>
        <p:grpSpPr>
          <a:xfrm>
            <a:off x="6172200" y="1524000"/>
            <a:ext cx="2586824" cy="457200"/>
            <a:chOff x="6172200" y="1638300"/>
            <a:chExt cx="2586824" cy="457200"/>
          </a:xfrm>
        </p:grpSpPr>
        <p:cxnSp>
          <p:nvCxnSpPr>
            <p:cNvPr id="25607" name="Straight Arrow Connector 25606"/>
            <p:cNvCxnSpPr/>
            <p:nvPr/>
          </p:nvCxnSpPr>
          <p:spPr bwMode="auto">
            <a:xfrm>
              <a:off x="6172200" y="1905000"/>
              <a:ext cx="457200" cy="0"/>
            </a:xfrm>
            <a:prstGeom prst="straightConnector1">
              <a:avLst/>
            </a:prstGeom>
            <a:solidFill>
              <a:schemeClr val="accent1"/>
            </a:solidFill>
            <a:ln w="31750" cap="flat" cmpd="sng" algn="ctr">
              <a:solidFill>
                <a:srgbClr val="00B050"/>
              </a:solidFill>
              <a:prstDash val="solid"/>
              <a:round/>
              <a:headEnd type="none" w="med" len="med"/>
              <a:tailEnd type="arrow"/>
            </a:ln>
            <a:effectLst/>
          </p:spPr>
        </p:cxnSp>
        <p:sp>
          <p:nvSpPr>
            <p:cNvPr id="25608" name="Rounded Rectangle 25607"/>
            <p:cNvSpPr/>
            <p:nvPr/>
          </p:nvSpPr>
          <p:spPr bwMode="auto">
            <a:xfrm>
              <a:off x="6625424" y="1638300"/>
              <a:ext cx="2133600" cy="457200"/>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00B050"/>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112" charset="0"/>
                  <a:ea typeface="ＭＳ Ｐゴシック" pitchFamily="-112" charset="-128"/>
                  <a:cs typeface="ＭＳ Ｐゴシック" pitchFamily="-112" charset="-128"/>
                </a:rPr>
                <a:t>Policy Engine</a:t>
              </a:r>
            </a:p>
          </p:txBody>
        </p:sp>
      </p:grpSp>
      <p:grpSp>
        <p:nvGrpSpPr>
          <p:cNvPr id="149" name="Group 148"/>
          <p:cNvGrpSpPr/>
          <p:nvPr/>
        </p:nvGrpSpPr>
        <p:grpSpPr>
          <a:xfrm>
            <a:off x="6172200" y="2133600"/>
            <a:ext cx="2586824" cy="457200"/>
            <a:chOff x="6172200" y="1638300"/>
            <a:chExt cx="2586824" cy="533400"/>
          </a:xfrm>
        </p:grpSpPr>
        <p:cxnSp>
          <p:nvCxnSpPr>
            <p:cNvPr id="150" name="Straight Arrow Connector 149"/>
            <p:cNvCxnSpPr/>
            <p:nvPr/>
          </p:nvCxnSpPr>
          <p:spPr bwMode="auto">
            <a:xfrm>
              <a:off x="6172200" y="1905000"/>
              <a:ext cx="457200" cy="0"/>
            </a:xfrm>
            <a:prstGeom prst="straightConnector1">
              <a:avLst/>
            </a:prstGeom>
            <a:solidFill>
              <a:schemeClr val="accent1"/>
            </a:solidFill>
            <a:ln w="31750" cap="flat" cmpd="sng" algn="ctr">
              <a:solidFill>
                <a:srgbClr val="00B050"/>
              </a:solidFill>
              <a:prstDash val="solid"/>
              <a:round/>
              <a:headEnd type="none" w="med" len="med"/>
              <a:tailEnd type="arrow"/>
            </a:ln>
            <a:effectLst/>
          </p:spPr>
        </p:cxnSp>
        <p:sp>
          <p:nvSpPr>
            <p:cNvPr id="151" name="Rounded Rectangle 150"/>
            <p:cNvSpPr/>
            <p:nvPr/>
          </p:nvSpPr>
          <p:spPr bwMode="auto">
            <a:xfrm>
              <a:off x="6625424" y="1638300"/>
              <a:ext cx="2133600" cy="533400"/>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00B050"/>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112" charset="0"/>
                  <a:ea typeface="ＭＳ Ｐゴシック" pitchFamily="-112" charset="-128"/>
                  <a:cs typeface="ＭＳ Ｐゴシック" pitchFamily="-112" charset="-128"/>
                </a:rPr>
                <a:t>Patient Correlation</a:t>
              </a:r>
            </a:p>
          </p:txBody>
        </p:sp>
      </p:grpSp>
      <p:grpSp>
        <p:nvGrpSpPr>
          <p:cNvPr id="152" name="Group 151"/>
          <p:cNvGrpSpPr/>
          <p:nvPr/>
        </p:nvGrpSpPr>
        <p:grpSpPr>
          <a:xfrm>
            <a:off x="6176838" y="2743200"/>
            <a:ext cx="2586824" cy="457200"/>
            <a:chOff x="6172200" y="1638300"/>
            <a:chExt cx="2586824" cy="533400"/>
          </a:xfrm>
        </p:grpSpPr>
        <p:cxnSp>
          <p:nvCxnSpPr>
            <p:cNvPr id="153" name="Straight Arrow Connector 152"/>
            <p:cNvCxnSpPr/>
            <p:nvPr/>
          </p:nvCxnSpPr>
          <p:spPr bwMode="auto">
            <a:xfrm>
              <a:off x="6172200" y="1905000"/>
              <a:ext cx="457200" cy="0"/>
            </a:xfrm>
            <a:prstGeom prst="straightConnector1">
              <a:avLst/>
            </a:prstGeom>
            <a:solidFill>
              <a:schemeClr val="accent1"/>
            </a:solidFill>
            <a:ln w="31750" cap="flat" cmpd="sng" algn="ctr">
              <a:solidFill>
                <a:srgbClr val="00B050"/>
              </a:solidFill>
              <a:prstDash val="solid"/>
              <a:round/>
              <a:headEnd type="none" w="med" len="med"/>
              <a:tailEnd type="arrow"/>
            </a:ln>
            <a:effectLst/>
          </p:spPr>
        </p:cxnSp>
        <p:sp>
          <p:nvSpPr>
            <p:cNvPr id="154" name="Rounded Rectangle 153"/>
            <p:cNvSpPr/>
            <p:nvPr/>
          </p:nvSpPr>
          <p:spPr bwMode="auto">
            <a:xfrm>
              <a:off x="6625424" y="1638300"/>
              <a:ext cx="2133600" cy="533400"/>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00B050"/>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pitchFamily="-112" charset="0"/>
                  <a:ea typeface="ＭＳ Ｐゴシック" pitchFamily="-112" charset="-128"/>
                  <a:cs typeface="ＭＳ Ｐゴシック" pitchFamily="-112" charset="-128"/>
                </a:rPr>
                <a:t>Pass By Ref</a:t>
              </a:r>
            </a:p>
          </p:txBody>
        </p:sp>
      </p:grpSp>
      <p:grpSp>
        <p:nvGrpSpPr>
          <p:cNvPr id="25616" name="Group 25615"/>
          <p:cNvGrpSpPr/>
          <p:nvPr/>
        </p:nvGrpSpPr>
        <p:grpSpPr>
          <a:xfrm>
            <a:off x="3505200" y="838200"/>
            <a:ext cx="2209800" cy="626165"/>
            <a:chOff x="3505200" y="838200"/>
            <a:chExt cx="2209800" cy="626165"/>
          </a:xfrm>
        </p:grpSpPr>
        <p:sp>
          <p:nvSpPr>
            <p:cNvPr id="25611" name="Rectangle 25610"/>
            <p:cNvSpPr/>
            <p:nvPr/>
          </p:nvSpPr>
          <p:spPr bwMode="auto">
            <a:xfrm>
              <a:off x="3873438" y="1165915"/>
              <a:ext cx="1447800" cy="298450"/>
            </a:xfrm>
            <a:prstGeom prst="rect">
              <a:avLst/>
            </a:prstGeom>
            <a:ln>
              <a:solidFill>
                <a:srgbClr val="DF652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DF6521"/>
                  </a:solidFill>
                  <a:effectLst/>
                  <a:latin typeface="Arial" pitchFamily="-112" charset="0"/>
                  <a:ea typeface="ＭＳ Ｐゴシック" pitchFamily="-112" charset="-128"/>
                  <a:cs typeface="ＭＳ Ｐゴシック" pitchFamily="-112" charset="-128"/>
                </a:rPr>
                <a:t>FAN OUT</a:t>
              </a:r>
            </a:p>
          </p:txBody>
        </p:sp>
        <p:cxnSp>
          <p:nvCxnSpPr>
            <p:cNvPr id="25613" name="Straight Arrow Connector 25612"/>
            <p:cNvCxnSpPr/>
            <p:nvPr/>
          </p:nvCxnSpPr>
          <p:spPr bwMode="auto">
            <a:xfrm flipH="1" flipV="1">
              <a:off x="3505200" y="990600"/>
              <a:ext cx="368238" cy="175315"/>
            </a:xfrm>
            <a:prstGeom prst="straightConnector1">
              <a:avLst/>
            </a:prstGeom>
            <a:solidFill>
              <a:schemeClr val="accent1"/>
            </a:solidFill>
            <a:ln w="31750" cap="flat" cmpd="sng" algn="ctr">
              <a:solidFill>
                <a:srgbClr val="DF6521"/>
              </a:solidFill>
              <a:prstDash val="solid"/>
              <a:round/>
              <a:headEnd type="none" w="med" len="med"/>
              <a:tailEnd type="arrow"/>
            </a:ln>
            <a:effectLst/>
          </p:spPr>
        </p:cxnSp>
        <p:cxnSp>
          <p:nvCxnSpPr>
            <p:cNvPr id="159" name="Straight Arrow Connector 158"/>
            <p:cNvCxnSpPr/>
            <p:nvPr/>
          </p:nvCxnSpPr>
          <p:spPr bwMode="auto">
            <a:xfrm flipV="1">
              <a:off x="4171950" y="838200"/>
              <a:ext cx="0" cy="327715"/>
            </a:xfrm>
            <a:prstGeom prst="straightConnector1">
              <a:avLst/>
            </a:prstGeom>
            <a:solidFill>
              <a:schemeClr val="accent1"/>
            </a:solidFill>
            <a:ln w="31750" cap="flat" cmpd="sng" algn="ctr">
              <a:solidFill>
                <a:srgbClr val="DF6521"/>
              </a:solidFill>
              <a:prstDash val="solid"/>
              <a:round/>
              <a:headEnd type="none" w="med" len="med"/>
              <a:tailEnd type="arrow"/>
            </a:ln>
            <a:effectLst/>
          </p:spPr>
        </p:cxnSp>
        <p:cxnSp>
          <p:nvCxnSpPr>
            <p:cNvPr id="161" name="Straight Arrow Connector 160"/>
            <p:cNvCxnSpPr/>
            <p:nvPr/>
          </p:nvCxnSpPr>
          <p:spPr bwMode="auto">
            <a:xfrm flipV="1">
              <a:off x="4562889" y="838200"/>
              <a:ext cx="0" cy="327715"/>
            </a:xfrm>
            <a:prstGeom prst="straightConnector1">
              <a:avLst/>
            </a:prstGeom>
            <a:solidFill>
              <a:schemeClr val="accent1"/>
            </a:solidFill>
            <a:ln w="31750" cap="flat" cmpd="sng" algn="ctr">
              <a:solidFill>
                <a:srgbClr val="DF6521"/>
              </a:solidFill>
              <a:prstDash val="solid"/>
              <a:round/>
              <a:headEnd type="none" w="med" len="med"/>
              <a:tailEnd type="arrow"/>
            </a:ln>
            <a:effectLst/>
          </p:spPr>
        </p:cxnSp>
        <p:cxnSp>
          <p:nvCxnSpPr>
            <p:cNvPr id="162" name="Straight Arrow Connector 161"/>
            <p:cNvCxnSpPr/>
            <p:nvPr/>
          </p:nvCxnSpPr>
          <p:spPr bwMode="auto">
            <a:xfrm flipV="1">
              <a:off x="4953000" y="838200"/>
              <a:ext cx="0" cy="327715"/>
            </a:xfrm>
            <a:prstGeom prst="straightConnector1">
              <a:avLst/>
            </a:prstGeom>
            <a:solidFill>
              <a:schemeClr val="accent1"/>
            </a:solidFill>
            <a:ln w="31750" cap="flat" cmpd="sng" algn="ctr">
              <a:solidFill>
                <a:srgbClr val="DF6521"/>
              </a:solidFill>
              <a:prstDash val="solid"/>
              <a:round/>
              <a:headEnd type="none" w="med" len="med"/>
              <a:tailEnd type="arrow"/>
            </a:ln>
            <a:effectLst/>
          </p:spPr>
        </p:cxnSp>
        <p:cxnSp>
          <p:nvCxnSpPr>
            <p:cNvPr id="163" name="Straight Arrow Connector 162"/>
            <p:cNvCxnSpPr/>
            <p:nvPr/>
          </p:nvCxnSpPr>
          <p:spPr bwMode="auto">
            <a:xfrm flipV="1">
              <a:off x="5321238" y="990600"/>
              <a:ext cx="393762" cy="175316"/>
            </a:xfrm>
            <a:prstGeom prst="straightConnector1">
              <a:avLst/>
            </a:prstGeom>
            <a:solidFill>
              <a:schemeClr val="accent1"/>
            </a:solidFill>
            <a:ln w="31750" cap="flat" cmpd="sng" algn="ctr">
              <a:solidFill>
                <a:srgbClr val="DF6521"/>
              </a:solidFill>
              <a:prstDash val="solid"/>
              <a:round/>
              <a:headEnd type="none" w="med" len="med"/>
              <a:tailEnd type="arrow"/>
            </a:ln>
            <a:effectLst/>
          </p:spPr>
        </p:cxnSp>
      </p:grpSp>
      <p:sp>
        <p:nvSpPr>
          <p:cNvPr id="25617" name="Rounded Rectangle 25616"/>
          <p:cNvSpPr/>
          <p:nvPr/>
        </p:nvSpPr>
        <p:spPr bwMode="auto">
          <a:xfrm>
            <a:off x="249660" y="1787949"/>
            <a:ext cx="2036340" cy="1336251"/>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latin typeface="Arial" pitchFamily="-112" charset="0"/>
                <a:ea typeface="ＭＳ Ｐゴシック" pitchFamily="-112" charset="-128"/>
                <a:cs typeface="ＭＳ Ｐゴシック" pitchFamily="-112" charset="-128"/>
              </a:rPr>
              <a:t>System </a:t>
            </a:r>
            <a:r>
              <a:rPr lang="en-US" dirty="0">
                <a:solidFill>
                  <a:schemeClr val="tx1"/>
                </a:solidFill>
                <a:latin typeface="Arial" pitchFamily="-112" charset="0"/>
                <a:ea typeface="ＭＳ Ｐゴシック" pitchFamily="-112" charset="-128"/>
                <a:cs typeface="ＭＳ Ｐゴシック" pitchFamily="-112" charset="-128"/>
              </a:rPr>
              <a:t>Admin</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latin typeface="Arial" pitchFamily="-112" charset="0"/>
                <a:ea typeface="ＭＳ Ｐゴシック" pitchFamily="-112" charset="-128"/>
                <a:cs typeface="ＭＳ Ｐゴシック" pitchFamily="-112" charset="-128"/>
              </a:rPr>
              <a:t>Module</a:t>
            </a:r>
          </a:p>
        </p:txBody>
      </p:sp>
      <p:cxnSp>
        <p:nvCxnSpPr>
          <p:cNvPr id="170" name="Elbow Connector 169"/>
          <p:cNvCxnSpPr>
            <a:cxnSpLocks/>
            <a:stCxn id="25617" idx="3"/>
            <a:endCxn id="4" idx="1"/>
          </p:cNvCxnSpPr>
          <p:nvPr/>
        </p:nvCxnSpPr>
        <p:spPr>
          <a:xfrm>
            <a:off x="2286000" y="2456075"/>
            <a:ext cx="685800" cy="8124"/>
          </a:xfrm>
          <a:prstGeom prst="bentConnector3">
            <a:avLst>
              <a:gd name="adj1" fmla="val 50000"/>
            </a:avLst>
          </a:prstGeom>
          <a:ln w="34925">
            <a:prstDash val="sysDot"/>
            <a:tailEnd type="arrow"/>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626513" y="1292001"/>
            <a:ext cx="1440779" cy="400110"/>
          </a:xfrm>
          <a:prstGeom prst="rect">
            <a:avLst/>
          </a:prstGeom>
          <a:noFill/>
        </p:spPr>
        <p:txBody>
          <a:bodyPr wrap="none" rtlCol="0">
            <a:spAutoFit/>
          </a:bodyPr>
          <a:lstStyle/>
          <a:p>
            <a:r>
              <a:rPr lang="en-US" sz="2000" b="1" dirty="0">
                <a:solidFill>
                  <a:srgbClr val="3428A4"/>
                </a:solidFill>
              </a:rPr>
              <a:t>GATEWAY</a:t>
            </a:r>
          </a:p>
        </p:txBody>
      </p:sp>
      <p:sp>
        <p:nvSpPr>
          <p:cNvPr id="48" name="Slide Number Placeholder 10"/>
          <p:cNvSpPr>
            <a:spLocks noGrp="1" noChangeArrowheads="1"/>
          </p:cNvSpPr>
          <p:nvPr>
            <p:ph type="sldNum" sz="quarter" idx="10"/>
          </p:nvPr>
        </p:nvSpPr>
        <p:spPr>
          <a:xfrm>
            <a:off x="6970713" y="6260275"/>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10A25"/>
              </a:buClr>
              <a:buChar char="•"/>
              <a:defRPr sz="2800">
                <a:solidFill>
                  <a:srgbClr val="C00000"/>
                </a:solidFill>
                <a:latin typeface="Georgia" pitchFamily="18" charset="0"/>
                <a:ea typeface="MS PGothic" pitchFamily="34" charset="-128"/>
                <a:cs typeface="Georgia" pitchFamily="18" charset="0"/>
              </a:defRPr>
            </a:lvl1pPr>
            <a:lvl2pPr marL="742950" indent="-285750" eaLnBrk="0" hangingPunct="0">
              <a:spcBef>
                <a:spcPct val="20000"/>
              </a:spcBef>
              <a:buClr>
                <a:schemeClr val="accent1"/>
              </a:buClr>
              <a:buChar char="–"/>
              <a:defRPr sz="2800">
                <a:solidFill>
                  <a:schemeClr val="tx2"/>
                </a:solidFill>
                <a:latin typeface="Georgia" pitchFamily="18" charset="0"/>
                <a:ea typeface="MS PGothic" pitchFamily="34" charset="-128"/>
                <a:cs typeface="Georgia" pitchFamily="18" charset="0"/>
              </a:defRPr>
            </a:lvl2pPr>
            <a:lvl3pPr marL="1143000" indent="-228600" eaLnBrk="0" hangingPunct="0">
              <a:spcBef>
                <a:spcPct val="20000"/>
              </a:spcBef>
              <a:buClr>
                <a:schemeClr val="bg2"/>
              </a:buClr>
              <a:buChar char="•"/>
              <a:defRPr sz="2400">
                <a:solidFill>
                  <a:schemeClr val="tx2"/>
                </a:solidFill>
                <a:latin typeface="Georgia" pitchFamily="18" charset="0"/>
                <a:ea typeface="MS PGothic" pitchFamily="34" charset="-128"/>
                <a:cs typeface="Georgia" pitchFamily="18" charset="0"/>
              </a:defRPr>
            </a:lvl3pPr>
            <a:lvl4pPr marL="16002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4pPr>
            <a:lvl5pPr marL="2057400" indent="-228600" eaLnBrk="0" hangingPunct="0">
              <a:spcBef>
                <a:spcPct val="20000"/>
              </a:spcBef>
              <a:buClr>
                <a:schemeClr val="bg2"/>
              </a:buClr>
              <a:buChar char="»"/>
              <a:defRPr sz="2000">
                <a:solidFill>
                  <a:schemeClr val="tx2"/>
                </a:solidFill>
                <a:latin typeface="Georgia" pitchFamily="18" charset="0"/>
                <a:ea typeface="MS PGothic" pitchFamily="34" charset="-128"/>
                <a:cs typeface="Georgia" pitchFamily="18" charset="0"/>
              </a:defRPr>
            </a:lvl5pPr>
            <a:lvl6pPr marL="25146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6pPr>
            <a:lvl7pPr marL="29718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7pPr>
            <a:lvl8pPr marL="34290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8pPr>
            <a:lvl9pPr marL="3886200" indent="-228600" eaLnBrk="0" fontAlgn="base" hangingPunct="0">
              <a:spcBef>
                <a:spcPct val="20000"/>
              </a:spcBef>
              <a:spcAft>
                <a:spcPct val="0"/>
              </a:spcAft>
              <a:buClr>
                <a:schemeClr val="bg2"/>
              </a:buClr>
              <a:buChar char="»"/>
              <a:defRPr sz="2000">
                <a:solidFill>
                  <a:schemeClr val="tx2"/>
                </a:solidFill>
                <a:latin typeface="Georgia" pitchFamily="18" charset="0"/>
                <a:ea typeface="MS PGothic" pitchFamily="34" charset="-128"/>
                <a:cs typeface="Georgia" pitchFamily="18" charset="0"/>
              </a:defRPr>
            </a:lvl9pPr>
          </a:lstStyle>
          <a:p>
            <a:pPr>
              <a:spcBef>
                <a:spcPct val="0"/>
              </a:spcBef>
              <a:buClrTx/>
              <a:buFontTx/>
              <a:buNone/>
            </a:pPr>
            <a:fld id="{E9039447-3346-411D-9D8F-456567900DE1}" type="slidenum">
              <a:rPr lang="en-US" altLang="en-US" sz="900" smtClean="0">
                <a:solidFill>
                  <a:schemeClr val="tx1"/>
                </a:solidFill>
                <a:latin typeface="Arial" charset="0"/>
              </a:rPr>
              <a:pPr>
                <a:spcBef>
                  <a:spcPct val="0"/>
                </a:spcBef>
                <a:buClrTx/>
                <a:buFontTx/>
                <a:buNone/>
              </a:pPr>
              <a:t>9</a:t>
            </a:fld>
            <a:endParaRPr lang="en-US" altLang="en-US" sz="900" dirty="0">
              <a:solidFill>
                <a:schemeClr val="tx1"/>
              </a:solidFill>
              <a:latin typeface="Arial" charset="0"/>
            </a:endParaRPr>
          </a:p>
        </p:txBody>
      </p:sp>
      <p:cxnSp>
        <p:nvCxnSpPr>
          <p:cNvPr id="101" name="Elbow Connector 169">
            <a:extLst>
              <a:ext uri="{FF2B5EF4-FFF2-40B4-BE49-F238E27FC236}">
                <a16:creationId xmlns:a16="http://schemas.microsoft.com/office/drawing/2014/main" id="{F430AEBB-06E6-4710-883A-2E798D041810}"/>
              </a:ext>
            </a:extLst>
          </p:cNvPr>
          <p:cNvCxnSpPr>
            <a:cxnSpLocks/>
            <a:stCxn id="25617" idx="2"/>
            <a:endCxn id="113" idx="1"/>
          </p:cNvCxnSpPr>
          <p:nvPr/>
        </p:nvCxnSpPr>
        <p:spPr>
          <a:xfrm rot="16200000" flipH="1">
            <a:off x="2198643" y="2193387"/>
            <a:ext cx="680544" cy="2542170"/>
          </a:xfrm>
          <a:prstGeom prst="bentConnector2">
            <a:avLst/>
          </a:prstGeom>
          <a:ln w="34925">
            <a:prstDash val="sysDot"/>
            <a:tailEnd type="arrow"/>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8C59EBA-CCF9-438E-86E3-FE78B46A2211}"/>
              </a:ext>
            </a:extLst>
          </p:cNvPr>
          <p:cNvSpPr txBox="1"/>
          <p:nvPr/>
        </p:nvSpPr>
        <p:spPr>
          <a:xfrm>
            <a:off x="228600" y="4114800"/>
            <a:ext cx="3682261" cy="1754326"/>
          </a:xfrm>
          <a:prstGeom prst="rect">
            <a:avLst/>
          </a:prstGeom>
          <a:noFill/>
        </p:spPr>
        <p:txBody>
          <a:bodyPr wrap="square" rtlCol="0">
            <a:spAutoFit/>
          </a:bodyPr>
          <a:lstStyle/>
          <a:p>
            <a:r>
              <a:rPr lang="en-US" sz="1200" i="1" dirty="0"/>
              <a:t>PD = </a:t>
            </a:r>
            <a:r>
              <a:rPr lang="en-US" sz="1200" i="1" dirty="0" err="1"/>
              <a:t>NwHIN</a:t>
            </a:r>
            <a:r>
              <a:rPr lang="en-US" sz="1200" i="1" dirty="0"/>
              <a:t> Patient Discovery service</a:t>
            </a:r>
          </a:p>
          <a:p>
            <a:r>
              <a:rPr lang="en-US" sz="1200" i="1" dirty="0"/>
              <a:t>QD = </a:t>
            </a:r>
            <a:r>
              <a:rPr lang="en-US" sz="1200" i="1" dirty="0" err="1"/>
              <a:t>NwHIN</a:t>
            </a:r>
            <a:r>
              <a:rPr lang="en-US" sz="1200" i="1" dirty="0"/>
              <a:t> Query for Documents service</a:t>
            </a:r>
          </a:p>
          <a:p>
            <a:r>
              <a:rPr lang="en-US" sz="1200" i="1" dirty="0"/>
              <a:t>RD = </a:t>
            </a:r>
            <a:r>
              <a:rPr lang="en-US" sz="1200" i="1" dirty="0" err="1"/>
              <a:t>NwHIN</a:t>
            </a:r>
            <a:r>
              <a:rPr lang="en-US" sz="1200" i="1" dirty="0"/>
              <a:t> Retrieve Documents service</a:t>
            </a:r>
          </a:p>
          <a:p>
            <a:r>
              <a:rPr lang="en-US" sz="1200" i="1" dirty="0"/>
              <a:t>DS = </a:t>
            </a:r>
            <a:r>
              <a:rPr lang="en-US" sz="1200" i="1" dirty="0" err="1"/>
              <a:t>NwHIN</a:t>
            </a:r>
            <a:r>
              <a:rPr lang="en-US" sz="1200" i="1" dirty="0"/>
              <a:t> Document Submission service</a:t>
            </a:r>
          </a:p>
          <a:p>
            <a:r>
              <a:rPr lang="en-US" sz="1200" i="1" dirty="0"/>
              <a:t>AD = </a:t>
            </a:r>
            <a:r>
              <a:rPr lang="en-US" sz="1200" i="1" dirty="0" err="1"/>
              <a:t>NwHIN</a:t>
            </a:r>
            <a:r>
              <a:rPr lang="en-US" sz="1200" i="1" dirty="0"/>
              <a:t> Administrative Distribution service</a:t>
            </a:r>
          </a:p>
          <a:p>
            <a:r>
              <a:rPr lang="en-US" sz="1200" i="1" dirty="0"/>
              <a:t>X12 = </a:t>
            </a:r>
            <a:r>
              <a:rPr lang="en-US" sz="1200" i="1" dirty="0" err="1"/>
              <a:t>NwHIN</a:t>
            </a:r>
            <a:r>
              <a:rPr lang="en-US" sz="1200" i="1" dirty="0"/>
              <a:t> CAQH CORE X12 Document Submission service</a:t>
            </a:r>
          </a:p>
          <a:p>
            <a:r>
              <a:rPr lang="en-US" sz="1200" i="1" dirty="0"/>
              <a:t>PLQ = HIE ITI Patient Location Query service</a:t>
            </a:r>
          </a:p>
          <a:p>
            <a:r>
              <a:rPr lang="en-US" sz="1200" i="1" dirty="0"/>
              <a:t>DDS = Document Data Submission</a:t>
            </a:r>
          </a:p>
        </p:txBody>
      </p:sp>
      <p:sp>
        <p:nvSpPr>
          <p:cNvPr id="116" name="Oval 115">
            <a:extLst>
              <a:ext uri="{FF2B5EF4-FFF2-40B4-BE49-F238E27FC236}">
                <a16:creationId xmlns:a16="http://schemas.microsoft.com/office/drawing/2014/main" id="{AB6DC3FF-5B9B-428D-9ACE-7B14B25422D5}"/>
              </a:ext>
            </a:extLst>
          </p:cNvPr>
          <p:cNvSpPr/>
          <p:nvPr/>
        </p:nvSpPr>
        <p:spPr bwMode="auto">
          <a:xfrm>
            <a:off x="3124200" y="2484120"/>
            <a:ext cx="640080" cy="64008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eaLnBrk="0" hangingPunct="0"/>
            <a:r>
              <a:rPr lang="en-US" sz="1600" b="1" dirty="0">
                <a:solidFill>
                  <a:schemeClr val="bg1">
                    <a:lumMod val="95000"/>
                  </a:schemeClr>
                </a:solidFill>
                <a:latin typeface="Arial" pitchFamily="-112" charset="0"/>
                <a:ea typeface="ＭＳ Ｐゴシック" pitchFamily="-112" charset="-128"/>
              </a:rPr>
              <a:t>DS</a:t>
            </a:r>
          </a:p>
        </p:txBody>
      </p:sp>
      <p:sp>
        <p:nvSpPr>
          <p:cNvPr id="41" name="Oval 40">
            <a:extLst>
              <a:ext uri="{FF2B5EF4-FFF2-40B4-BE49-F238E27FC236}">
                <a16:creationId xmlns:a16="http://schemas.microsoft.com/office/drawing/2014/main" id="{96CD25C5-315B-4318-BE4B-11854F4251C5}"/>
              </a:ext>
            </a:extLst>
          </p:cNvPr>
          <p:cNvSpPr/>
          <p:nvPr/>
        </p:nvSpPr>
        <p:spPr bwMode="auto">
          <a:xfrm>
            <a:off x="5399593" y="2465522"/>
            <a:ext cx="640080" cy="640080"/>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eaLnBrk="0" hangingPunct="0"/>
            <a:r>
              <a:rPr lang="en-US" sz="1600" b="1" dirty="0">
                <a:solidFill>
                  <a:schemeClr val="bg1">
                    <a:lumMod val="95000"/>
                  </a:schemeClr>
                </a:solidFill>
                <a:latin typeface="Arial" pitchFamily="-112" charset="0"/>
                <a:ea typeface="ＭＳ Ｐゴシック" pitchFamily="-112" charset="-128"/>
              </a:rPr>
              <a:t>DDS</a:t>
            </a:r>
          </a:p>
        </p:txBody>
      </p:sp>
    </p:spTree>
  </p:cSld>
  <p:clrMapOvr>
    <a:overrideClrMapping bg1="lt1" tx1="dk1" bg2="lt2" tx2="dk2" accent1="accent1" accent2="accent2" accent3="accent3" accent4="accent4" accent5="accent5" accent6="accent6" hlink="hlink" folHlink="folHlink"/>
  </p:clrMapOvr>
  <p:transition spd="slow"/>
</p:sld>
</file>

<file path=ppt/theme/theme1.xml><?xml version="1.0" encoding="utf-8"?>
<a:theme xmlns:a="http://schemas.openxmlformats.org/drawingml/2006/main" name="Blank Presentation">
  <a:themeElements>
    <a:clrScheme name="Custom 6">
      <a:dk1>
        <a:srgbClr val="000000"/>
      </a:dk1>
      <a:lt1>
        <a:srgbClr val="FFFFFF"/>
      </a:lt1>
      <a:dk2>
        <a:srgbClr val="1D165A"/>
      </a:dk2>
      <a:lt2>
        <a:srgbClr val="808080"/>
      </a:lt2>
      <a:accent1>
        <a:srgbClr val="013F80"/>
      </a:accent1>
      <a:accent2>
        <a:srgbClr val="C10A25"/>
      </a:accent2>
      <a:accent3>
        <a:srgbClr val="E6AB20"/>
      </a:accent3>
      <a:accent4>
        <a:srgbClr val="000000"/>
      </a:accent4>
      <a:accent5>
        <a:srgbClr val="0074AC"/>
      </a:accent5>
      <a:accent6>
        <a:srgbClr val="DF6521"/>
      </a:accent6>
      <a:hlink>
        <a:srgbClr val="1D165A"/>
      </a:hlink>
      <a:folHlink>
        <a:srgbClr val="64727C"/>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6">
    <a:dk1>
      <a:srgbClr val="000000"/>
    </a:dk1>
    <a:lt1>
      <a:srgbClr val="FFFFFF"/>
    </a:lt1>
    <a:dk2>
      <a:srgbClr val="1D165A"/>
    </a:dk2>
    <a:lt2>
      <a:srgbClr val="808080"/>
    </a:lt2>
    <a:accent1>
      <a:srgbClr val="013F80"/>
    </a:accent1>
    <a:accent2>
      <a:srgbClr val="C10A25"/>
    </a:accent2>
    <a:accent3>
      <a:srgbClr val="E6AB20"/>
    </a:accent3>
    <a:accent4>
      <a:srgbClr val="000000"/>
    </a:accent4>
    <a:accent5>
      <a:srgbClr val="0074AC"/>
    </a:accent5>
    <a:accent6>
      <a:srgbClr val="DF6521"/>
    </a:accent6>
    <a:hlink>
      <a:srgbClr val="1D165A"/>
    </a:hlink>
    <a:folHlink>
      <a:srgbClr val="64727C"/>
    </a:folHlink>
  </a:clrScheme>
</a:themeOverride>
</file>

<file path=ppt/theme/themeOverride2.xml><?xml version="1.0" encoding="utf-8"?>
<a:themeOverride xmlns:a="http://schemas.openxmlformats.org/drawingml/2006/main">
  <a:clrScheme name="Custom 6">
    <a:dk1>
      <a:srgbClr val="000000"/>
    </a:dk1>
    <a:lt1>
      <a:srgbClr val="FFFFFF"/>
    </a:lt1>
    <a:dk2>
      <a:srgbClr val="1D165A"/>
    </a:dk2>
    <a:lt2>
      <a:srgbClr val="808080"/>
    </a:lt2>
    <a:accent1>
      <a:srgbClr val="013F80"/>
    </a:accent1>
    <a:accent2>
      <a:srgbClr val="C10A25"/>
    </a:accent2>
    <a:accent3>
      <a:srgbClr val="E6AB20"/>
    </a:accent3>
    <a:accent4>
      <a:srgbClr val="000000"/>
    </a:accent4>
    <a:accent5>
      <a:srgbClr val="0074AC"/>
    </a:accent5>
    <a:accent6>
      <a:srgbClr val="DF6521"/>
    </a:accent6>
    <a:hlink>
      <a:srgbClr val="1D165A"/>
    </a:hlink>
    <a:folHlink>
      <a:srgbClr val="64727C"/>
    </a:folHlink>
  </a:clrScheme>
</a:themeOverride>
</file>

<file path=docProps/app.xml><?xml version="1.0" encoding="utf-8"?>
<Properties xmlns="http://schemas.openxmlformats.org/officeDocument/2006/extended-properties" xmlns:vt="http://schemas.openxmlformats.org/officeDocument/2006/docPropsVTypes">
  <Template/>
  <TotalTime>63793</TotalTime>
  <Words>1873</Words>
  <Application>Microsoft Office PowerPoint</Application>
  <PresentationFormat>On-screen Show (4:3)</PresentationFormat>
  <Paragraphs>392</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Baskerville Old Face</vt:lpstr>
      <vt:lpstr>Calibri</vt:lpstr>
      <vt:lpstr>Georgia</vt:lpstr>
      <vt:lpstr>Microsoft Sans Serif</vt:lpstr>
      <vt:lpstr>Blank Presentation</vt:lpstr>
      <vt:lpstr>PowerPoint Presentation</vt:lpstr>
      <vt:lpstr>PowerPoint Presentation</vt:lpstr>
      <vt:lpstr>What is CONNECT?</vt:lpstr>
      <vt:lpstr>CONNECT Can Be Used To</vt:lpstr>
      <vt:lpstr>Role of CONNECT in Health Information Exchange</vt:lpstr>
      <vt:lpstr>Use Case Scenario : Request/ Pull of Health Data</vt:lpstr>
      <vt:lpstr>Use Case Scenario : Submission/Push of Health Data</vt:lpstr>
      <vt:lpstr>Supported NwHIN/SOAP services</vt:lpstr>
      <vt:lpstr> Configurable Deployment of the Gateway</vt:lpstr>
      <vt:lpstr>Logging</vt:lpstr>
      <vt:lpstr>System Administration Module</vt:lpstr>
      <vt:lpstr>CONNECT Technology Stack</vt:lpstr>
      <vt:lpstr>CONNECT is Open Source Software</vt:lpstr>
      <vt:lpstr> Tools for Sharing and Coordinating with the CONNECT Community </vt:lpstr>
      <vt:lpstr>CONNECT Capabilities  </vt:lpstr>
      <vt:lpstr>CONNECT Key Releases Reference Implementation to Enterprise Application </vt:lpstr>
      <vt:lpstr>PowerPoint Presentation</vt:lpstr>
    </vt:vector>
  </TitlesOfParts>
  <Company>MicroStrategy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Leigh</dc:creator>
  <cp:lastModifiedBy>Eric McDonald</cp:lastModifiedBy>
  <cp:revision>854</cp:revision>
  <dcterms:created xsi:type="dcterms:W3CDTF">2009-04-13T12:52:57Z</dcterms:created>
  <dcterms:modified xsi:type="dcterms:W3CDTF">2019-08-27T19:28:25Z</dcterms:modified>
</cp:coreProperties>
</file>