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98" r:id="rId4"/>
    <p:sldId id="286" r:id="rId5"/>
    <p:sldId id="269" r:id="rId6"/>
    <p:sldId id="270" r:id="rId7"/>
    <p:sldId id="271" r:id="rId8"/>
    <p:sldId id="275" r:id="rId9"/>
    <p:sldId id="273" r:id="rId10"/>
    <p:sldId id="274" r:id="rId11"/>
    <p:sldId id="265" r:id="rId12"/>
    <p:sldId id="264" r:id="rId13"/>
    <p:sldId id="290" r:id="rId14"/>
    <p:sldId id="299" r:id="rId15"/>
    <p:sldId id="300" r:id="rId16"/>
    <p:sldId id="301" r:id="rId17"/>
    <p:sldId id="291" r:id="rId18"/>
    <p:sldId id="292" r:id="rId19"/>
    <p:sldId id="293" r:id="rId20"/>
    <p:sldId id="294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bhag, Avinash (OS/ONC)" initials="SA(" lastIdx="20" clrIdx="0">
    <p:extLst>
      <p:ext uri="{19B8F6BF-5375-455C-9EA6-DF929625EA0E}">
        <p15:presenceInfo xmlns:p15="http://schemas.microsoft.com/office/powerpoint/2012/main" userId="S-1-5-21-1747495209-1248221918-2216747781-52940" providerId="AD"/>
      </p:ext>
    </p:extLst>
  </p:cmAuthor>
  <p:cmAuthor id="2" name="Huynh, Sovann (CGI Federal)" initials="HS(F" lastIdx="2" clrIdx="1">
    <p:extLst>
      <p:ext uri="{19B8F6BF-5375-455C-9EA6-DF929625EA0E}">
        <p15:presenceInfo xmlns:p15="http://schemas.microsoft.com/office/powerpoint/2012/main" userId="Huynh, Sovann (CGI Federal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9EA"/>
    <a:srgbClr val="FFFFFF"/>
    <a:srgbClr val="FDFDFD"/>
    <a:srgbClr val="000000"/>
    <a:srgbClr val="E6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FE17A-96AF-4E44-8520-FB00FBC150E6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86D34-A319-3047-9BEF-015F24998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408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F5CAB-05EA-974F-9DDE-057ABF24903B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38327-1EFA-8740-B14D-411C9960B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5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4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09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58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8327-1EFA-8740-B14D-411C9960B5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7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86290" y="1315397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958" y="1491556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0958" y="2601296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70364" y="3209790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0363" y="4767263"/>
            <a:ext cx="46894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266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24606-839C-4D0E-B338-B1A524E23427}" type="datetime1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06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50133-0C81-4D6D-98DC-D2ABC6EDA785}" type="datetime1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4648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64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AB3AE-4E47-4D04-A2F1-B0E6149F540B}" type="datetime1">
              <a:rPr lang="en-US" smtClean="0"/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489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7058A-CED4-4C0C-A116-00F7F560275F}" type="datetime1">
              <a:rPr lang="en-US" smtClean="0"/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21" name="Picture 2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5613" y="1106622"/>
            <a:ext cx="3998544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685921" y="1106622"/>
            <a:ext cx="4000879" cy="479822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Content Placeholder 2"/>
          <p:cNvSpPr>
            <a:spLocks noGrp="1"/>
          </p:cNvSpPr>
          <p:nvPr>
            <p:ph sz="half" idx="18"/>
          </p:nvPr>
        </p:nvSpPr>
        <p:spPr>
          <a:xfrm>
            <a:off x="4689889" y="1586444"/>
            <a:ext cx="3996911" cy="291465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66164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89658-84A0-4211-B3FE-B8FEFA59BC64}" type="datetime1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18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2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ree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>
            <a:spLocks noGrp="1"/>
          </p:cNvSpPr>
          <p:nvPr>
            <p:ph sz="half" idx="17"/>
          </p:nvPr>
        </p:nvSpPr>
        <p:spPr>
          <a:xfrm>
            <a:off x="6038754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6"/>
          </p:nvPr>
        </p:nvSpPr>
        <p:spPr>
          <a:xfrm>
            <a:off x="3252882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FA87-1AA7-49E9-997F-C56A520D72F2}" type="datetime1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1106623"/>
            <a:ext cx="2633617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956863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177207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8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97E5E-FC9E-4CBA-B8F4-9AF63C2C96E2}" type="datetime1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66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253F6-16D2-4CC7-92BC-E5B0D4286C49}" type="datetime1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9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ABEF8-D50E-4B73-88A2-C2DCAADCDC91}" type="datetime1">
              <a:rPr lang="en-US" smtClean="0"/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11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w/Subtitle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D365-271E-4464-BFC7-DA0B243709FB}" type="datetime1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423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ve 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67263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072865"/>
            <a:ext cx="5257710" cy="2397349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284668" y="2249024"/>
            <a:ext cx="4688374" cy="1102519"/>
          </a:xfrm>
        </p:spPr>
        <p:txBody>
          <a:bodyPr lIns="91440" rIns="91440" anchor="t"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84668" y="3358764"/>
            <a:ext cx="4688374" cy="60097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84074" y="3967258"/>
            <a:ext cx="4689475" cy="339328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997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91331"/>
            <a:ext cx="3008313" cy="270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6B7F-A436-4741-AA7D-57AF628AB274}" type="datetime1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1" y="1106622"/>
            <a:ext cx="3008313" cy="684710"/>
          </a:xfrm>
          <a:solidFill>
            <a:schemeClr val="tx1">
              <a:lumMod val="75000"/>
            </a:schemeClr>
          </a:solidFill>
        </p:spPr>
        <p:txBody>
          <a:bodyPr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3660402" y="1106623"/>
            <a:ext cx="5026399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560065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673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4033542"/>
            <a:ext cx="7320805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74BD6-59C0-4545-93BF-E610BB8F7F5B}" type="datetime1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96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32021" y="3600450"/>
            <a:ext cx="5486400" cy="425054"/>
          </a:xfrm>
        </p:spPr>
        <p:txBody>
          <a:bodyPr anchor="b">
            <a:normAutofit/>
          </a:bodyPr>
          <a:lstStyle>
            <a:lvl1pPr algn="r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AC2B2-05CD-410F-B5DB-A8F3280D2BC4}" type="datetime1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0861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4025503"/>
            <a:ext cx="7318421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81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237D-12C9-472E-B2F0-8C0EA7D851E3}" type="datetime1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9581"/>
            <a:ext cx="5486400" cy="32500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84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rge and Center No Log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48CA4-6129-4628-84DC-E0B128542D91}" type="datetime1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9581"/>
            <a:ext cx="8229600" cy="402678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291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BDFA-13C2-40CC-8B6D-E9718493DB3A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71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599"/>
            <a:ext cx="8229600" cy="34249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9AE58-1EDD-4B3E-88AB-0F750A3A9746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10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ertical Text Placeholder 2"/>
          <p:cNvSpPr>
            <a:spLocks noGrp="1"/>
          </p:cNvSpPr>
          <p:nvPr>
            <p:ph type="body" orient="vert" idx="13"/>
          </p:nvPr>
        </p:nvSpPr>
        <p:spPr>
          <a:xfrm>
            <a:off x="457200" y="205979"/>
            <a:ext cx="6975656" cy="42905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32677" y="434243"/>
            <a:ext cx="1131750" cy="3165770"/>
          </a:xfrm>
        </p:spPr>
        <p:txBody>
          <a:bodyPr vert="eaVert"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DA89E-2545-423F-A1EA-1DB19B440050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212" y="3684149"/>
            <a:ext cx="868680" cy="86868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7529959" y="205979"/>
            <a:ext cx="0" cy="4388644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375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DE200-BAB7-4C97-BD4F-7085D7B60183}" type="datetime1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5562600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itle 16"/>
          <p:cNvSpPr>
            <a:spLocks noGrp="1"/>
          </p:cNvSpPr>
          <p:nvPr>
            <p:ph type="title" hasCustomPrompt="1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dirty="0" smtClean="0"/>
              <a:t>Contact Us</a:t>
            </a:r>
            <a:endParaRPr lang="en-US" dirty="0"/>
          </a:p>
        </p:txBody>
      </p:sp>
      <p:pic>
        <p:nvPicPr>
          <p:cNvPr id="15" name="Picture 14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06623"/>
            <a:ext cx="4959544" cy="339447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5719544" y="1106623"/>
            <a:ext cx="2967256" cy="169280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Connect with Federal Health Architecture – We’d love to hear from you!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17"/>
          </p:nvPr>
        </p:nvSpPr>
        <p:spPr>
          <a:xfrm>
            <a:off x="5719544" y="2951833"/>
            <a:ext cx="2967256" cy="15470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564660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67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 for Com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3029B-6753-4CBD-83A0-CC653837CD55}" type="datetime1">
              <a:rPr lang="en-US" smtClean="0"/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2493175"/>
            <a:ext cx="6185023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1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dirty="0" smtClean="0"/>
              <a:t>See you soon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1" y="1575505"/>
            <a:ext cx="6185023" cy="910689"/>
          </a:xfrm>
        </p:spPr>
        <p:txBody>
          <a:bodyPr>
            <a:noAutofit/>
          </a:bodyPr>
          <a:lstStyle>
            <a:lvl1pPr algn="r">
              <a:lnSpc>
                <a:spcPct val="70000"/>
              </a:lnSpc>
              <a:defRPr sz="3600" b="1"/>
            </a:lvl1pPr>
          </a:lstStyle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pic>
        <p:nvPicPr>
          <p:cNvPr id="10" name="Picture 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428" y="1248498"/>
            <a:ext cx="2057400" cy="20574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6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83619"/>
            <a:ext cx="7772400" cy="1021556"/>
          </a:xfrm>
        </p:spPr>
        <p:txBody>
          <a:bodyPr anchor="b">
            <a:normAutofit/>
          </a:bodyPr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305175"/>
            <a:ext cx="7772400" cy="1125140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D2124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57081-1CB2-4F70-BBE6-CD39A7997D5A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23" y="287852"/>
            <a:ext cx="2377440" cy="237744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09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166554E-1ED4-4B86-BFE2-7E387D0116B3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break-time_increments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345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DD79D8-6FF1-4F1B-BC1E-8536475A599C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6D8B3E-9E5A-4005-9857-39DE82235585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36E66C-1BC8-447C-8091-D2014E575BD5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2FD8859-5F71-4994-AE32-CD658ABB530B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9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8B2DF-C799-4E85-9C49-CBD9EB2CA96F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760CFB-F748-42A8-A2C6-8FA60CF222B2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EDE79F-D489-4750-A6D9-4D8AA5FDE31C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CED733-DB3D-4696-AD6A-F3672F198565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753F2F-D967-491C-8571-7DDA498E9FE5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Sub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5B0F-793B-48EF-A708-FC00476650B2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-1" y="721380"/>
            <a:ext cx="6853917" cy="217145"/>
          </a:xfrm>
          <a:solidFill>
            <a:schemeClr val="accent1"/>
          </a:solidFill>
        </p:spPr>
        <p:txBody>
          <a:bodyPr lIns="91440" tIns="0" rIns="91440" bIns="27432" anchor="ctr">
            <a:noAutofit/>
          </a:bodyPr>
          <a:lstStyle>
            <a:lvl1pPr marL="0" indent="0" algn="r">
              <a:buNone/>
              <a:defRPr sz="1050" b="0" i="0" baseline="0">
                <a:solidFill>
                  <a:schemeClr val="bg1"/>
                </a:solidFill>
              </a:defRPr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538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3C57B0-0F00-4380-A0AC-CDE244DBA833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 Minut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1E16BD-355C-4C14-A712-1FE920063F46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9318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me Brea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076" y="539302"/>
            <a:ext cx="1873848" cy="40462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794397"/>
            <a:ext cx="7772400" cy="609506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>
              <a:defRPr sz="4000" b="1" cap="all" spc="-130">
                <a:ln w="11430"/>
                <a:solidFill>
                  <a:schemeClr val="tx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35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BREAK TIME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03903"/>
            <a:ext cx="7772400" cy="447578"/>
          </a:xfrm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7F24B9A-B62A-46A8-ACD8-F88CE8A5A816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157851" y="1364745"/>
            <a:ext cx="828675" cy="636984"/>
          </a:xfrm>
        </p:spPr>
        <p:txBody>
          <a:bodyPr anchor="ctr">
            <a:noAutofit/>
          </a:bodyPr>
          <a:lstStyle>
            <a:lvl1pPr marL="0" indent="0" algn="ctr">
              <a:buNone/>
              <a:defRPr sz="3400" b="1">
                <a:solidFill>
                  <a:srgbClr val="000000"/>
                </a:solidFill>
              </a:defRPr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en-US" dirty="0" smtClean="0"/>
              <a:t>00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6622"/>
            <a:ext cx="8229600" cy="34249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2EF4F-8EAC-41E9-85D9-A40B2C1491BA}" type="datetime1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8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resen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457200" y="1284042"/>
            <a:ext cx="3037617" cy="30403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620B-A86F-4C07-9F4E-E60E1657718B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15284" y="1444062"/>
            <a:ext cx="2737259" cy="273634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sz="half" idx="14"/>
          </p:nvPr>
        </p:nvSpPr>
        <p:spPr>
          <a:xfrm>
            <a:off x="4120012" y="1106623"/>
            <a:ext cx="4566789" cy="339447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897491" y="1106623"/>
            <a:ext cx="0" cy="3394472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775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22"/>
          </p:nvPr>
        </p:nvSpPr>
        <p:spPr>
          <a:xfrm>
            <a:off x="2290771" y="2941721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57200" y="2853973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3"/>
          </p:nvPr>
        </p:nvSpPr>
        <p:spPr>
          <a:xfrm>
            <a:off x="542990" y="2939698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F5357-EA3C-4B92-A233-476B7DD1BD5B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290772" y="1140984"/>
            <a:ext cx="6396028" cy="1371601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57201" y="1053236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542991" y="1138961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1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2"/>
          <p:cNvSpPr>
            <a:spLocks noGrp="1"/>
          </p:cNvSpPr>
          <p:nvPr>
            <p:ph sz="half" idx="23"/>
          </p:nvPr>
        </p:nvSpPr>
        <p:spPr>
          <a:xfrm>
            <a:off x="6038754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sz="half" idx="22"/>
          </p:nvPr>
        </p:nvSpPr>
        <p:spPr>
          <a:xfrm>
            <a:off x="3252882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F2A-496D-4843-B2BB-A97AB3942936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473226" y="2931877"/>
            <a:ext cx="2633617" cy="153962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17928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1103718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3797584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3883374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6583529" y="1084708"/>
            <a:ext cx="1544212" cy="1543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6669319" y="1170433"/>
            <a:ext cx="1372633" cy="13716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3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resenter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/>
          <p:cNvSpPr>
            <a:spLocks noGrp="1"/>
          </p:cNvSpPr>
          <p:nvPr>
            <p:ph sz="half" idx="27"/>
          </p:nvPr>
        </p:nvSpPr>
        <p:spPr>
          <a:xfrm>
            <a:off x="6342894" y="2908321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57201" y="2908321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71501" y="3022689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sz="half" idx="25"/>
          </p:nvPr>
        </p:nvSpPr>
        <p:spPr>
          <a:xfrm>
            <a:off x="2008765" y="2909934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4791330" y="1107076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2"/>
          </p:nvPr>
        </p:nvSpPr>
        <p:spPr>
          <a:xfrm>
            <a:off x="4905630" y="1221444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23"/>
          </p:nvPr>
        </p:nvSpPr>
        <p:spPr>
          <a:xfrm>
            <a:off x="6342894" y="1108689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57200" y="1107077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DE315-3498-4CC2-8649-CA0009358C95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1500" y="1221445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5" name="Title 16"/>
          <p:cNvSpPr>
            <a:spLocks noGrp="1"/>
          </p:cNvSpPr>
          <p:nvPr>
            <p:ph type="title"/>
          </p:nvPr>
        </p:nvSpPr>
        <p:spPr>
          <a:xfrm>
            <a:off x="457201" y="205978"/>
            <a:ext cx="6396715" cy="508421"/>
          </a:xfrm>
        </p:spPr>
        <p:txBody>
          <a:bodyPr>
            <a:noAutofit/>
          </a:bodyPr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sz="half" idx="15"/>
          </p:nvPr>
        </p:nvSpPr>
        <p:spPr>
          <a:xfrm>
            <a:off x="2008764" y="1108690"/>
            <a:ext cx="2343906" cy="137080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3" name="Picture 22" descr="FHA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802" y="149943"/>
            <a:ext cx="868680" cy="868680"/>
          </a:xfrm>
          <a:prstGeom prst="rect">
            <a:avLst/>
          </a:prstGeom>
        </p:spPr>
      </p:pic>
      <p:sp>
        <p:nvSpPr>
          <p:cNvPr id="39" name="Oval 38"/>
          <p:cNvSpPr>
            <a:spLocks noChangeAspect="1"/>
          </p:cNvSpPr>
          <p:nvPr userDrawn="1"/>
        </p:nvSpPr>
        <p:spPr>
          <a:xfrm>
            <a:off x="4791330" y="2906708"/>
            <a:ext cx="1371600" cy="1372419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4905630" y="3021076"/>
            <a:ext cx="1143000" cy="11436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1" y="714399"/>
            <a:ext cx="6853915" cy="91052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2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7610623" cy="508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6498"/>
            <a:ext cx="8229600" cy="36000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BA5E0836-E21E-4D77-A3F5-91632BC6D8E5}" type="datetime1">
              <a:rPr lang="en-US" smtClean="0"/>
              <a:t>8/6/2019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838" y="5970"/>
            <a:ext cx="360266" cy="281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F8059506-D6B1-B842-AAB5-13291BE98B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6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  <p:sldLayoutId id="2147483771" r:id="rId37"/>
    <p:sldLayoutId id="2147483772" r:id="rId38"/>
    <p:sldLayoutId id="2147483773" r:id="rId39"/>
    <p:sldLayoutId id="2147483774" r:id="rId40"/>
    <p:sldLayoutId id="2147483775" r:id="rId41"/>
    <p:sldLayoutId id="2147483776" r:id="rId4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://www.max.gov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healthit.gov/FHA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x/HABrJw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spaces/CONNECTWIKI/pages/661749761/Patient+Location+Query+PLQ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spaces/CONNECTWIKI/pages/658636823/Document+Data+Submission+DDS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opensource.atlassian.net/wiki/x/SYDULg" TargetMode="External"/><Relationship Id="rId2" Type="http://schemas.openxmlformats.org/officeDocument/2006/relationships/hyperlink" Target="https://connectopensource.atlassian.net/wiki/x/mwGFLg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nnectopensource.atlassian.net/wiki/spaces/CONNECTWIKI/pages/706740229/CONNECT+5.3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opensource.atlassian.net/wiki/spaces/CW/overview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364" y="1491556"/>
            <a:ext cx="4688374" cy="1102519"/>
          </a:xfrm>
        </p:spPr>
        <p:txBody>
          <a:bodyPr/>
          <a:lstStyle/>
          <a:p>
            <a:r>
              <a:rPr lang="en-US" dirty="0" smtClean="0"/>
              <a:t>CONNECT</a:t>
            </a:r>
            <a:br>
              <a:rPr lang="en-US" dirty="0" smtClean="0"/>
            </a:br>
            <a:r>
              <a:rPr lang="en-US" dirty="0" smtClean="0"/>
              <a:t>Sprint </a:t>
            </a:r>
            <a:r>
              <a:rPr lang="en-US" dirty="0" smtClean="0"/>
              <a:t>73 </a:t>
            </a:r>
            <a:r>
              <a:rPr lang="en-US" dirty="0" smtClean="0"/>
              <a:t>review</a:t>
            </a:r>
            <a:br>
              <a:rPr lang="en-US" dirty="0" smtClean="0"/>
            </a:br>
            <a:r>
              <a:rPr lang="en-US" dirty="0" smtClean="0"/>
              <a:t>Sprint </a:t>
            </a:r>
            <a:r>
              <a:rPr lang="en-US" dirty="0" smtClean="0"/>
              <a:t>74 </a:t>
            </a:r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August 8, </a:t>
            </a:r>
            <a:r>
              <a:rPr lang="en-US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2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application servers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WebLogic 12.1.1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WebSphere 8.5</a:t>
            </a:r>
          </a:p>
          <a:p>
            <a:pPr lvl="1">
              <a:buFontTx/>
              <a:buChar char="•"/>
              <a:defRPr/>
            </a:pPr>
            <a:endParaRPr lang="en-US" altLang="en-US" dirty="0">
              <a:cs typeface="Georgia" panose="02040502050405020303" pitchFamily="18" charset="0"/>
            </a:endParaRPr>
          </a:p>
          <a:p>
            <a:pPr>
              <a:defRPr/>
            </a:pPr>
            <a:r>
              <a:rPr lang="en-US" altLang="en-US" dirty="0">
                <a:cs typeface="Georgia" panose="02040502050405020303" pitchFamily="18" charset="0"/>
              </a:rPr>
              <a:t>Supported product </a:t>
            </a:r>
            <a:r>
              <a:rPr lang="en-US" altLang="en-US" dirty="0" smtClean="0">
                <a:cs typeface="Georgia" panose="02040502050405020303" pitchFamily="18" charset="0"/>
              </a:rPr>
              <a:t>versions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Georgia" panose="02040502050405020303" pitchFamily="18" charset="0"/>
              </a:rPr>
              <a:t>5.2.1 – Interoperability Test Platform (ITP) certified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Georgia" panose="02040502050405020303" pitchFamily="18" charset="0"/>
              </a:rPr>
              <a:t>5.1.2</a:t>
            </a:r>
            <a:endParaRPr lang="en-US" altLang="en-US" dirty="0">
              <a:cs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5.0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4.7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cs typeface="Georgia" panose="02040502050405020303" pitchFamily="18" charset="0"/>
              </a:rPr>
              <a:t>4.6 – eHealth Exchange </a:t>
            </a:r>
            <a:r>
              <a:rPr lang="en-US" altLang="en-US" dirty="0" smtClean="0">
                <a:cs typeface="Georgia" panose="02040502050405020303" pitchFamily="18" charset="0"/>
              </a:rPr>
              <a:t>certified</a:t>
            </a:r>
            <a:endParaRPr lang="en-US" altLang="en-US" dirty="0">
              <a:cs typeface="Georgia" panose="020405020504050203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cs typeface="Georgia" panose="02040502050405020303" pitchFamily="18" charset="0"/>
              </a:rPr>
              <a:t>4.5.2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600450" y="1393032"/>
            <a:ext cx="4495800" cy="94297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JBoss EAP 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WildFly 8.x --- Open source application server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 – Contact 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Address:	 </a:t>
            </a:r>
            <a:r>
              <a:rPr lang="en-US" sz="1000" b="1" dirty="0" smtClean="0"/>
              <a:t>Federal </a:t>
            </a:r>
            <a:r>
              <a:rPr lang="en-US" sz="1000" b="1" dirty="0"/>
              <a:t>Health Architecture Program Management </a:t>
            </a:r>
            <a:r>
              <a:rPr lang="en-US" sz="1000" b="1" dirty="0" smtClean="0"/>
              <a:t>Office</a:t>
            </a: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1000" dirty="0" smtClean="0"/>
              <a:t>			Office </a:t>
            </a:r>
            <a:r>
              <a:rPr lang="en-US" sz="1000" dirty="0"/>
              <a:t>of the National Coordinator for Health </a:t>
            </a:r>
            <a:r>
              <a:rPr lang="en-US" sz="1000" dirty="0" smtClean="0"/>
              <a:t>IT</a:t>
            </a:r>
            <a:br>
              <a:rPr lang="en-US" sz="1000" dirty="0" smtClean="0"/>
            </a:br>
            <a:r>
              <a:rPr lang="en-US" sz="1000" dirty="0" smtClean="0"/>
              <a:t>			Department </a:t>
            </a:r>
            <a:r>
              <a:rPr lang="en-US" sz="1000" dirty="0"/>
              <a:t>of Health and Human </a:t>
            </a:r>
            <a:r>
              <a:rPr lang="en-US" sz="1000" dirty="0" smtClean="0"/>
              <a:t>Services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		Capital </a:t>
            </a:r>
            <a:r>
              <a:rPr lang="en-US" sz="1000" dirty="0"/>
              <a:t>View Office </a:t>
            </a:r>
            <a:r>
              <a:rPr lang="en-US" sz="1000" dirty="0" smtClean="0"/>
              <a:t>Building</a:t>
            </a:r>
            <a:br>
              <a:rPr lang="en-US" sz="1000" dirty="0" smtClean="0"/>
            </a:br>
            <a:r>
              <a:rPr lang="en-US" sz="1000" dirty="0" smtClean="0"/>
              <a:t>			425 </a:t>
            </a:r>
            <a:r>
              <a:rPr lang="en-US" sz="1000" dirty="0"/>
              <a:t>3rd Street </a:t>
            </a:r>
            <a:r>
              <a:rPr lang="en-US" sz="1000" dirty="0" smtClean="0"/>
              <a:t>SW</a:t>
            </a:r>
            <a:br>
              <a:rPr lang="en-US" sz="1000" dirty="0" smtClean="0"/>
            </a:br>
            <a:r>
              <a:rPr lang="en-US" sz="1000" dirty="0" smtClean="0"/>
              <a:t>			Washington</a:t>
            </a:r>
            <a:r>
              <a:rPr lang="en-US" sz="1000" dirty="0"/>
              <a:t>, DC </a:t>
            </a:r>
            <a:r>
              <a:rPr lang="en-US" sz="1000" dirty="0" smtClean="0"/>
              <a:t>20004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General</a:t>
            </a:r>
            <a:br>
              <a:rPr lang="en-US" sz="1000" dirty="0" smtClean="0"/>
            </a:br>
            <a:r>
              <a:rPr lang="en-US" sz="1000" dirty="0" smtClean="0"/>
              <a:t>	Email:		</a:t>
            </a:r>
            <a:r>
              <a:rPr lang="en-US" sz="1000" b="1" dirty="0" err="1" smtClean="0"/>
              <a:t>federal.health@hhs.gov</a:t>
            </a:r>
            <a:endParaRPr lang="en-US" sz="10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 smtClean="0"/>
              <a:t>	Phone:		(202) 573-3700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000" dirty="0"/>
              <a:t>	</a:t>
            </a:r>
            <a:r>
              <a:rPr lang="en-US" sz="1000" dirty="0" smtClean="0"/>
              <a:t>Websites:	</a:t>
            </a:r>
            <a:r>
              <a:rPr lang="en-US" sz="1000" b="1" dirty="0" smtClean="0">
                <a:hlinkClick r:id="rId2"/>
              </a:rPr>
              <a:t>www.healthit.gov/FHA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smtClean="0"/>
              <a:t>		</a:t>
            </a:r>
            <a:r>
              <a:rPr lang="en-US" sz="1000" b="1" dirty="0" smtClean="0">
                <a:hlinkClick r:id="rId3"/>
              </a:rPr>
              <a:t>www.max.gov</a:t>
            </a:r>
            <a:endParaRPr lang="en-US" sz="1000" b="1" dirty="0" smtClean="0"/>
          </a:p>
          <a:p>
            <a:pPr marL="0" indent="0">
              <a:spcAft>
                <a:spcPts val="600"/>
              </a:spcAft>
              <a:buNone/>
            </a:pPr>
            <a:endParaRPr lang="en-US" sz="1000" dirty="0" smtClean="0"/>
          </a:p>
        </p:txBody>
      </p:sp>
      <p:pic>
        <p:nvPicPr>
          <p:cNvPr id="10" name="Content Placeholder 9" descr="j0289528.jpg"/>
          <p:cNvPicPr>
            <a:picLocks noGrp="1" noChangeAspect="1"/>
          </p:cNvPicPr>
          <p:nvPr>
            <p:ph sz="half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t="9292" r="-7" b="52684"/>
          <a:stretch/>
        </p:blipFill>
        <p:spPr>
          <a:xfrm>
            <a:off x="5719763" y="1106488"/>
            <a:ext cx="2967037" cy="16922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sz="1000" dirty="0" smtClean="0"/>
              <a:t>CONNECT ON OUR SOCIAL NETWORKS: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 smtClean="0"/>
              <a:t>	</a:t>
            </a:r>
            <a:r>
              <a:rPr lang="en-US" sz="1000" b="1" dirty="0" err="1" smtClean="0"/>
              <a:t>Twitter.com</a:t>
            </a:r>
            <a:r>
              <a:rPr lang="en-US" sz="1000" b="1" dirty="0"/>
              <a:t>/</a:t>
            </a:r>
            <a:r>
              <a:rPr lang="en-US" sz="1000" b="1" dirty="0" err="1" smtClean="0"/>
              <a:t>onc_fha</a:t>
            </a:r>
            <a:endParaRPr lang="en-US" sz="10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1000" b="1" dirty="0"/>
              <a:t>	</a:t>
            </a:r>
            <a:r>
              <a:rPr lang="en-US" sz="1000" b="1" dirty="0" err="1" smtClean="0"/>
              <a:t>linkedin.com</a:t>
            </a:r>
            <a:r>
              <a:rPr lang="en-US" sz="1000" b="1" dirty="0"/>
              <a:t>/groups/4526376/profile</a:t>
            </a:r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  <a:p>
            <a:pPr marL="0" indent="0">
              <a:spcAft>
                <a:spcPts val="1200"/>
              </a:spcAft>
              <a:buNone/>
            </a:pPr>
            <a:endParaRPr lang="en-US" sz="1000" b="1" dirty="0"/>
          </a:p>
        </p:txBody>
      </p:sp>
      <p:pic>
        <p:nvPicPr>
          <p:cNvPr id="12" name="Picture 11" descr="icons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322213"/>
            <a:ext cx="195042" cy="195042"/>
          </a:xfrm>
          <a:prstGeom prst="rect">
            <a:avLst/>
          </a:prstGeom>
        </p:spPr>
      </p:pic>
      <p:pic>
        <p:nvPicPr>
          <p:cNvPr id="13" name="Picture 12" descr="icons-0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479493"/>
            <a:ext cx="195042" cy="195042"/>
          </a:xfrm>
          <a:prstGeom prst="rect">
            <a:avLst/>
          </a:prstGeom>
        </p:spPr>
      </p:pic>
      <p:pic>
        <p:nvPicPr>
          <p:cNvPr id="14" name="Picture 13" descr="icons-03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1953836"/>
            <a:ext cx="195042" cy="195042"/>
          </a:xfrm>
          <a:prstGeom prst="rect">
            <a:avLst/>
          </a:prstGeom>
        </p:spPr>
      </p:pic>
      <p:pic>
        <p:nvPicPr>
          <p:cNvPr id="15" name="Picture 14" descr="icons-0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31" y="3656222"/>
            <a:ext cx="195042" cy="195042"/>
          </a:xfrm>
          <a:prstGeom prst="rect">
            <a:avLst/>
          </a:prstGeom>
        </p:spPr>
      </p:pic>
      <p:pic>
        <p:nvPicPr>
          <p:cNvPr id="17" name="Picture 16" descr="icons-05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760317"/>
            <a:ext cx="195042" cy="195042"/>
          </a:xfrm>
          <a:prstGeom prst="rect">
            <a:avLst/>
          </a:prstGeom>
        </p:spPr>
      </p:pic>
      <p:pic>
        <p:nvPicPr>
          <p:cNvPr id="19" name="Picture 18" descr="icons-06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7" y="3087379"/>
            <a:ext cx="195042" cy="19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See you soon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</a:t>
            </a:r>
            <a:br>
              <a:rPr lang="en-US" dirty="0" smtClean="0"/>
            </a:br>
            <a:r>
              <a:rPr lang="en-US" dirty="0" smtClean="0"/>
              <a:t>COMING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CONNECT 5.2  Released!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1905"/>
            <a:ext cx="8229600" cy="3424964"/>
          </a:xfrm>
        </p:spPr>
        <p:txBody>
          <a:bodyPr/>
          <a:lstStyle/>
          <a:p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https://connectopensource.atlassian.net/wiki/x/HABrJw</a:t>
            </a:r>
            <a:endParaRPr lang="en-US" altLang="en-US" dirty="0" smtClean="0">
              <a:cs typeface="Georgia" panose="02040502050405020303" pitchFamily="18" charset="0"/>
            </a:endParaRPr>
          </a:p>
          <a:p>
            <a:pPr algn="ctr"/>
            <a:r>
              <a:rPr lang="en-US" altLang="en-US" dirty="0" smtClean="0">
                <a:cs typeface="Georgia" panose="02040502050405020303" pitchFamily="18" charset="0"/>
              </a:rPr>
              <a:t> </a:t>
            </a:r>
            <a:endParaRPr lang="en-US" altLang="en-US" dirty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Java </a:t>
            </a:r>
            <a:r>
              <a:rPr lang="en-US" altLang="en-US" dirty="0">
                <a:cs typeface="Georgia" panose="02040502050405020303" pitchFamily="18" charset="0"/>
              </a:rPr>
              <a:t>8 (JRE) required for CONNECT 5.2 runtime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eHealth Exchange requiring 2048-bit key size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Georgia" panose="02040502050405020303" pitchFamily="18" charset="0"/>
              </a:rPr>
              <a:t>Only extended versions of Java 7 can support (not publicly available)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AWS 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Patient Location Query</a:t>
            </a:r>
            <a:r>
              <a:rPr lang="en-US" dirty="0"/>
              <a:t> </a:t>
            </a:r>
            <a:r>
              <a:rPr lang="en-US" dirty="0" smtClean="0"/>
              <a:t>(PLQ)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Document Data Submission (DDS)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Decoupling </a:t>
            </a:r>
            <a:r>
              <a:rPr lang="en-US" dirty="0"/>
              <a:t>of Admin GUI web services from the CONNECT </a:t>
            </a:r>
            <a:r>
              <a:rPr lang="en-US" dirty="0" smtClean="0"/>
              <a:t>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Admin GUI features -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CONNECT 5.3 released!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86405"/>
            <a:ext cx="3354890" cy="1008525"/>
          </a:xfr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2094930"/>
            <a:ext cx="8229600" cy="24366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Released on July 1,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Final release under FHA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Supported until September 15,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 5.3 Release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Multi-certificate support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27B"/>
                </a:solidFill>
              </a:rPr>
              <a:t>CONNECT can select which certificate to use from a list of imported certificates to perform SSL handshakes and </a:t>
            </a:r>
            <a:r>
              <a:rPr lang="en-US" dirty="0" smtClean="0">
                <a:solidFill>
                  <a:srgbClr val="1C427B"/>
                </a:solidFill>
              </a:rPr>
              <a:t>XML </a:t>
            </a:r>
            <a:r>
              <a:rPr lang="en-US" dirty="0">
                <a:solidFill>
                  <a:srgbClr val="1C427B"/>
                </a:solidFill>
              </a:rPr>
              <a:t>signature </a:t>
            </a:r>
            <a:r>
              <a:rPr lang="en-US" dirty="0" smtClean="0">
                <a:solidFill>
                  <a:srgbClr val="1C427B"/>
                </a:solidFill>
              </a:rPr>
              <a:t>authentications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SSL certificate manager (import chain of trust)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27B"/>
                </a:solidFill>
              </a:rPr>
              <a:t>Simplifies the process of keying a local leaf certificate to a Certificate Authority (CA) and importing the entire chain of trust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27B"/>
                </a:solidFill>
              </a:rPr>
              <a:t>Most of the process is automated by the wizard but a manual step to key the leaf certificate to a CA is </a:t>
            </a:r>
            <a:r>
              <a:rPr lang="en-US" dirty="0" smtClean="0">
                <a:solidFill>
                  <a:srgbClr val="1C427B"/>
                </a:solidFill>
              </a:rPr>
              <a:t>required</a:t>
            </a:r>
            <a:endParaRPr lang="en-US" dirty="0">
              <a:solidFill>
                <a:srgbClr val="1C42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 5.3 Release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99547"/>
            <a:ext cx="8229600" cy="3424964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Configurable Secure Hash Algorithm (SHA)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27B"/>
                </a:solidFill>
              </a:rPr>
              <a:t>Although the eHealth Exchange still requires SHA1, NIST has advised federal agencies to upgrade to newer versions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27B"/>
                </a:solidFill>
              </a:rPr>
              <a:t>This configurable SHA feature simplifies the process of adding new allowable SHA versions and restricting prohibited ones for a CONNECT </a:t>
            </a:r>
            <a:r>
              <a:rPr lang="en-US" dirty="0" smtClean="0">
                <a:solidFill>
                  <a:srgbClr val="1C427B"/>
                </a:solidFill>
              </a:rPr>
              <a:t>instance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Deferred Document Query (XCAQ)</a:t>
            </a:r>
          </a:p>
          <a:p>
            <a:pPr marL="600075" lvl="1" indent="-257175">
              <a:spcBef>
                <a:spcPts val="45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C427B"/>
                </a:solidFill>
              </a:rPr>
              <a:t>Implemented on a separate GitHub branch, but aligned with the CONNECT 5.3 code base</a:t>
            </a:r>
          </a:p>
          <a:p>
            <a:pPr marL="600075" lvl="1" indent="-257175">
              <a:spcBef>
                <a:spcPts val="45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1C427B"/>
                </a:solidFill>
              </a:rPr>
              <a:t>Enables ITI-38 Cross Gateway Query (XCAQ) to support Deferred XCAQ per SSA-proposed specification</a:t>
            </a:r>
          </a:p>
          <a:p>
            <a:pPr marL="142875" indent="-257175">
              <a:spcBef>
                <a:spcPts val="45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dirty="0"/>
              <a:t>CONNECT common types and common lib refactoring</a:t>
            </a:r>
          </a:p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C427B"/>
                </a:solidFill>
              </a:rPr>
              <a:t>Optimization of these software dependencies improve build and runtime </a:t>
            </a:r>
            <a:r>
              <a:rPr lang="en-US" dirty="0" err="1">
                <a:solidFill>
                  <a:srgbClr val="1C427B"/>
                </a:solidFill>
              </a:rPr>
              <a:t>peformance</a:t>
            </a:r>
            <a:endParaRPr lang="en-US" dirty="0"/>
          </a:p>
          <a:p>
            <a:pPr marL="600075" lvl="1" indent="-257175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1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Patient Location Query (PLQ)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20001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Based on IHE ITI-56 - </a:t>
            </a:r>
            <a:r>
              <a:rPr lang="en-US" dirty="0"/>
              <a:t>Initiating Gateway </a:t>
            </a:r>
            <a:r>
              <a:rPr lang="en-US" dirty="0" smtClean="0"/>
              <a:t>queries the </a:t>
            </a:r>
            <a:r>
              <a:rPr lang="en-US" dirty="0"/>
              <a:t>Responding Gateway for a list of communities which may have relevant health data about particular </a:t>
            </a:r>
            <a:r>
              <a:rPr lang="en-US" dirty="0" smtClean="0"/>
              <a:t>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Response includes data for all communities identified by the Record Locator Service as possibly having information about the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</a:t>
            </a:r>
            <a:r>
              <a:rPr lang="en-US" altLang="en-US" dirty="0">
                <a:cs typeface="Georgia" panose="02040502050405020303" pitchFamily="18" charset="0"/>
                <a:hlinkClick r:id="rId2"/>
              </a:rPr>
              <a:t>://</a:t>
            </a: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connectopensource.atlassian.net/wiki/spaces/CONNECTWIKI/pages/661749761/Patient+Location+Query+PLQ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616" y="3534770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Initiator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6993176" y="3232570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Responder</a:t>
            </a:r>
            <a:endParaRPr lang="en-US" sz="1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117600" y="3512732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17600" y="4059342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705641" y="3432629"/>
            <a:ext cx="573205" cy="11396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Communities A … Z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117600" y="3771134"/>
            <a:ext cx="5736316" cy="29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35924" y="3266511"/>
            <a:ext cx="1178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Patient Discovery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2793683" y="3541906"/>
            <a:ext cx="18630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Health Data Locator identified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2888259" y="3792304"/>
            <a:ext cx="17267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Patient Location Query</a:t>
            </a:r>
            <a:endParaRPr lang="en-US" sz="1100" b="1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1117600" y="4291587"/>
            <a:ext cx="5736316" cy="290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93683" y="4064522"/>
            <a:ext cx="18742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Communities A … Z identified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2594910" y="4320615"/>
            <a:ext cx="2313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Document Query, Document Retrieve</a:t>
            </a:r>
            <a:endParaRPr lang="en-US" sz="10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117600" y="4551339"/>
            <a:ext cx="6509657" cy="209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4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Document Data Submission(DDS)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9658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Based on IHE ITI-42 Register Document - </a:t>
            </a:r>
            <a:r>
              <a:rPr lang="en-US" dirty="0" smtClean="0"/>
              <a:t>Initiating Gateway submits a set of document metadata to the responding gateway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Responding gateway can retrieve documents identified in the metadata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  <a:hlinkClick r:id="rId2"/>
              </a:rPr>
              <a:t>https://connectopensource.atlassian.net/wiki/spaces/CONNECTWIKI/pages/658636823/Document+Data+Submission+DDS</a:t>
            </a:r>
            <a:r>
              <a:rPr lang="en-US" altLang="en-US" dirty="0" smtClean="0">
                <a:cs typeface="Georgia" panose="02040502050405020303" pitchFamily="18" charset="0"/>
              </a:rPr>
              <a:t> 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4276" y="3321447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Initiator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450375" y="3321446"/>
            <a:ext cx="573205" cy="10781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 smtClean="0"/>
              <a:t>Responder</a:t>
            </a:r>
            <a:endParaRPr lang="en-US" sz="1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595770" y="3604686"/>
            <a:ext cx="57363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13669" y="3318706"/>
            <a:ext cx="20585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Document Data Submission</a:t>
            </a:r>
            <a:endParaRPr lang="en-US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40544" y="3860532"/>
            <a:ext cx="24048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Responder initiates Document Retrieve</a:t>
            </a:r>
            <a:endParaRPr lang="en-US" sz="10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595770" y="4147443"/>
            <a:ext cx="5736316" cy="353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8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Decoupling the Admin GUI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Admin GUI web services no longer included in CONNECT 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Admin GUI war file no longer compiled unless profile is active</a:t>
            </a:r>
          </a:p>
          <a:p>
            <a:endParaRPr lang="en-US" altLang="en-US" dirty="0" smtClean="0">
              <a:cs typeface="Georgia" panose="020405020504050203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Sprint resource </a:t>
            </a:r>
            <a:r>
              <a:rPr lang="en-US" altLang="en-US" dirty="0" smtClean="0">
                <a:ea typeface="ＭＳ Ｐゴシック" pitchFamily="34" charset="-128"/>
              </a:rPr>
              <a:t>pages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past sprint, visit: </a:t>
            </a:r>
            <a:r>
              <a:rPr lang="en-US">
                <a:ea typeface="ＭＳ Ｐゴシック" pitchFamily="34" charset="-128"/>
              </a:rPr>
              <a:t/>
            </a:r>
            <a:br>
              <a:rPr lang="en-US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  <a:hlinkClick r:id="rId2"/>
              </a:rPr>
              <a:t>https://connectopensource.atlassian.net/wiki/x/mwGFLg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current sprint, visit:</a:t>
            </a:r>
            <a:r>
              <a:rPr lang="en-US">
                <a:ea typeface="ＭＳ Ｐゴシック" pitchFamily="34" charset="-128"/>
              </a:rPr>
              <a:t/>
            </a:r>
            <a:br>
              <a:rPr lang="en-US">
                <a:ea typeface="ＭＳ Ｐゴシック" pitchFamily="34" charset="-128"/>
              </a:rPr>
            </a:br>
            <a:r>
              <a:rPr lang="en-US" smtClean="0">
                <a:ea typeface="ＭＳ Ｐゴシック" pitchFamily="34" charset="-128"/>
                <a:hlinkClick r:id="rId3"/>
              </a:rPr>
              <a:t>https://connectopensource.atlassian.net/wiki/x/SYDULg</a:t>
            </a:r>
            <a:endParaRPr lang="en-US" dirty="0" smtClean="0">
              <a:ea typeface="ＭＳ Ｐゴシック" pitchFamily="34" charset="-128"/>
            </a:endParaRPr>
          </a:p>
          <a:p>
            <a:pPr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For complete information on the CONNECT </a:t>
            </a:r>
            <a:r>
              <a:rPr lang="en-US" dirty="0" smtClean="0">
                <a:ea typeface="ＭＳ Ｐゴシック" pitchFamily="34" charset="-128"/>
              </a:rPr>
              <a:t>5.3 </a:t>
            </a:r>
            <a:r>
              <a:rPr lang="en-US" dirty="0">
                <a:ea typeface="ＭＳ Ｐゴシック" pitchFamily="34" charset="-128"/>
              </a:rPr>
              <a:t>release visit: </a:t>
            </a:r>
            <a:r>
              <a:rPr lang="en-US" i="1" dirty="0" smtClean="0">
                <a:ea typeface="ＭＳ Ｐゴシック" pitchFamily="34" charset="-128"/>
                <a:hlinkClick r:id="rId4"/>
              </a:rPr>
              <a:t>https://connectopensource.atlassian.net/wiki/spaces/CONNECTWIKI/pages/706740229/CONNECT+5.3</a:t>
            </a:r>
            <a:endParaRPr lang="en-US" dirty="0">
              <a:ea typeface="ＭＳ Ｐゴシック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8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CONNECT 5.2 Demo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Certificate expiration </a:t>
            </a:r>
            <a:r>
              <a:rPr lang="en-US" dirty="0" smtClean="0"/>
              <a:t>alerts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User Management updated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Cross </a:t>
            </a:r>
            <a:r>
              <a:rPr lang="en-US" dirty="0"/>
              <a:t>Query Gateway Client with </a:t>
            </a:r>
            <a:r>
              <a:rPr lang="en-US" dirty="0" smtClean="0"/>
              <a:t>custom SAML Subject info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Internal endpoint editor GUI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Failure </a:t>
            </a:r>
            <a:r>
              <a:rPr lang="en-US" dirty="0"/>
              <a:t>logging GUI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Certificate </a:t>
            </a:r>
            <a:r>
              <a:rPr lang="en-US" dirty="0"/>
              <a:t>Chain of trust 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Enhanced </a:t>
            </a:r>
            <a:r>
              <a:rPr lang="en-US" dirty="0"/>
              <a:t>Organizational directory </a:t>
            </a:r>
            <a:r>
              <a:rPr lang="en-US" dirty="0" smtClean="0"/>
              <a:t>view</a:t>
            </a:r>
            <a:endParaRPr lang="en-US" altLang="en-US" dirty="0"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>
                <a:hlinkClick r:id="rId2"/>
              </a:rPr>
              <a:t>https://connectopensource.atlassian.net/wiki/spaces/CW/overview</a:t>
            </a:r>
            <a:endParaRPr lang="en-US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/>
              <a:t>Available until September 6,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/>
              <a:t>Simplified navigation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mtClean="0"/>
              <a:t>Condensed content for exporting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Georgia" panose="02040502050405020303" pitchFamily="18" charset="0"/>
              </a:rPr>
              <a:t>Updated CONNECT wiki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7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cs typeface="Georgia" panose="02040502050405020303" pitchFamily="18" charset="0"/>
              </a:rPr>
              <a:t>CONNECT transition – wiki review</a:t>
            </a:r>
            <a:endParaRPr lang="en-US" altLang="en-US" dirty="0">
              <a:cs typeface="Georgia" panose="02040502050405020303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Please provide point of contacts for wiki review and feedback suggestions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Please provide feedback on any section of the wiki or topic of interest</a:t>
            </a:r>
          </a:p>
        </p:txBody>
      </p:sp>
    </p:spTree>
    <p:extLst>
      <p:ext uri="{BB962C8B-B14F-4D97-AF65-F5344CB8AC3E}">
        <p14:creationId xmlns:p14="http://schemas.microsoft.com/office/powerpoint/2010/main" val="178912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Sprint </a:t>
            </a:r>
            <a:r>
              <a:rPr lang="en-US" altLang="en-US" dirty="0" smtClean="0">
                <a:ea typeface="ＭＳ Ｐゴシック" pitchFamily="34" charset="-128"/>
              </a:rPr>
              <a:t>74 </a:t>
            </a:r>
            <a:r>
              <a:rPr lang="en-US" altLang="en-US" dirty="0" smtClean="0">
                <a:ea typeface="ＭＳ Ｐゴシック" pitchFamily="34" charset="-128"/>
              </a:rPr>
              <a:t>themes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Transition </a:t>
            </a:r>
            <a:r>
              <a:rPr lang="en-US" altLang="en-US" dirty="0" smtClean="0">
                <a:cs typeface="Georgia" panose="02040502050405020303" pitchFamily="18" charset="0"/>
              </a:rPr>
              <a:t>activities continued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Agency alerts and input requests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2137" y="956495"/>
            <a:ext cx="8229600" cy="34249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solidFill>
                  <a:srgbClr val="FF0000"/>
                </a:solidFill>
                <a:cs typeface="Georgia" panose="02040502050405020303" pitchFamily="18" charset="0"/>
              </a:rPr>
              <a:t>CONNECT repository, JIRA, wiki and forum will be shut down on September 6, 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Archived content will be uploaded to max.gov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smtClean="0">
                <a:cs typeface="Georgia" panose="02040502050405020303" pitchFamily="18" charset="0"/>
              </a:rPr>
              <a:t>Please provide points of contact and feedback on items needed for final documentation delivery</a:t>
            </a:r>
          </a:p>
        </p:txBody>
      </p:sp>
    </p:spTree>
    <p:extLst>
      <p:ext uri="{BB962C8B-B14F-4D97-AF65-F5344CB8AC3E}">
        <p14:creationId xmlns:p14="http://schemas.microsoft.com/office/powerpoint/2010/main" val="32078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65302"/>
              </p:ext>
            </p:extLst>
          </p:nvPr>
        </p:nvGraphicFramePr>
        <p:xfrm>
          <a:off x="71439" y="1064419"/>
          <a:ext cx="9001125" cy="351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DoD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Monica Farah-Stapleton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Crystal Baum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Kimberly Hranowsky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Sonja Lemott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John Keane (SCQC Team)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Carlos Mole(SCQC Team)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Sean</a:t>
                      </a:r>
                      <a:r>
                        <a:rPr lang="en-US" sz="900" baseline="0" dirty="0" smtClean="0">
                          <a:effectLst/>
                        </a:rPr>
                        <a:t> Miller 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Steven Phillips </a:t>
                      </a:r>
                      <a:r>
                        <a:rPr lang="en-US" sz="900" baseline="0" dirty="0" smtClean="0">
                          <a:effectLst/>
                        </a:rPr>
                        <a:t>(Dev Mgr, ManTech)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Adam Rabinowitz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J Ramage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Ollie Gray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effectLst/>
                        </a:rPr>
                        <a:t>Chrisjan Matser</a:t>
                      </a:r>
                    </a:p>
                  </a:txBody>
                  <a:tcPr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Hunolt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Margaret Donohue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Seitz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Todd Turner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David Vazquez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Robert Hassinger</a:t>
                      </a:r>
                    </a:p>
                    <a:p>
                      <a:pPr marL="0" marR="0" algn="l" defTabSz="457200" rtl="0" eaLnBrk="1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Kevin Via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Lisa Erickson</a:t>
                      </a:r>
                    </a:p>
                  </a:txBody>
                  <a:tcPr/>
                </a:tc>
              </a:tr>
              <a:tr h="525351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Marty Prahl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Karen Perlstein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Stephen Bounds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effectLst/>
                        </a:rPr>
                        <a:t>Tom Davidson</a:t>
                      </a:r>
                      <a:endParaRPr lang="en-US" sz="9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Dave Arvin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Joe Lamy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67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7713703"/>
              </p:ext>
            </p:extLst>
          </p:nvPr>
        </p:nvGraphicFramePr>
        <p:xfrm>
          <a:off x="71439" y="1064419"/>
          <a:ext cx="9001125" cy="2809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75"/>
                <a:gridCol w="3000375"/>
                <a:gridCol w="3000375"/>
              </a:tblGrid>
              <a:tr h="44715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Agency POCs</a:t>
                      </a:r>
                      <a:endParaRPr lang="en-US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3735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CMS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Melanie Combs-Dyer</a:t>
                      </a:r>
                    </a:p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Elaine Wigginton</a:t>
                      </a:r>
                      <a:b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</a:t>
                      </a: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Nitsch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Aaron Walters (CMS/OFM)</a:t>
                      </a:r>
                    </a:p>
                  </a:txBody>
                  <a:tcPr anchor="ctr"/>
                </a:tc>
              </a:tr>
              <a:tr h="102472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IHS</a:t>
                      </a:r>
                      <a:endParaRPr lang="en-US" sz="1200" baseline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Mark Rives</a:t>
                      </a:r>
                      <a:br>
                        <a:rPr lang="en-US" sz="900" dirty="0" smtClean="0">
                          <a:effectLst/>
                        </a:rPr>
                      </a:br>
                      <a:r>
                        <a:rPr lang="en-US" sz="900" dirty="0" smtClean="0">
                          <a:effectLst/>
                        </a:rPr>
                        <a:t>Michael</a:t>
                      </a:r>
                      <a:r>
                        <a:rPr lang="en-US" sz="900" baseline="0" dirty="0" smtClean="0">
                          <a:effectLst/>
                        </a:rPr>
                        <a:t> Fairbanks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effectLst/>
                        </a:rPr>
                        <a:t>Mike Davis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Bob Guajardo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Jeanette Komkofs</a:t>
                      </a:r>
                      <a:endParaRPr lang="en-US" sz="9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2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itchFamily="34" charset="-128"/>
              </a:rPr>
              <a:t>Partner and Community Support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059506-D6B1-B842-AAB5-13291BE98BD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06609"/>
            <a:ext cx="8229600" cy="414997"/>
          </a:xfrm>
        </p:spPr>
        <p:txBody>
          <a:bodyPr/>
          <a:lstStyle/>
          <a:p>
            <a:pPr algn="ctr"/>
            <a:r>
              <a:rPr lang="en-US" altLang="en-US" dirty="0">
                <a:ea typeface="ＭＳ Ｐゴシック" pitchFamily="34" charset="-128"/>
                <a:cs typeface="Georgia" pitchFamily="18" charset="0"/>
              </a:rPr>
              <a:t>Current Partner Supported Platforms in </a:t>
            </a:r>
            <a:r>
              <a:rPr lang="en-US" altLang="en-US" dirty="0" smtClean="0">
                <a:ea typeface="ＭＳ Ｐゴシック" pitchFamily="34" charset="-128"/>
                <a:cs typeface="Georgia" pitchFamily="18" charset="0"/>
              </a:rPr>
              <a:t>production</a:t>
            </a:r>
            <a:endParaRPr lang="en-US" altLang="en-US" dirty="0">
              <a:ea typeface="ＭＳ Ｐゴシック" pitchFamily="34" charset="-128"/>
              <a:cs typeface="Georgia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933712"/>
              </p:ext>
            </p:extLst>
          </p:nvPr>
        </p:nvGraphicFramePr>
        <p:xfrm>
          <a:off x="138112" y="1433157"/>
          <a:ext cx="8848725" cy="30838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745"/>
                <a:gridCol w="1769745"/>
                <a:gridCol w="1769745"/>
                <a:gridCol w="1769745"/>
                <a:gridCol w="1769745"/>
              </a:tblGrid>
              <a:tr h="60928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Agency</a:t>
                      </a:r>
                      <a:endParaRPr lang="en-US" sz="12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CONNECT Version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JVM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Application Server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Server Platform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DoD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5.1.2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JBoss EAP 7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Red Hat Linux </a:t>
                      </a:r>
                      <a:br>
                        <a:rPr lang="es-MX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version </a:t>
                      </a:r>
                      <a:r>
                        <a:rPr lang="es-MX" sz="1200" dirty="0" smtClean="0">
                          <a:effectLst/>
                        </a:rPr>
                        <a:t>6.8 - </a:t>
                      </a:r>
                      <a:r>
                        <a:rPr lang="es-MX" sz="1200" dirty="0">
                          <a:effectLst/>
                        </a:rPr>
                        <a:t>64 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VA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</a:rPr>
                        <a:t>4.5.hotfix1</a:t>
                      </a:r>
                      <a:endParaRPr lang="en-US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</a:rPr>
                        <a:t>1.8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WebLogic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12.2.1.2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Red Hat Linux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version</a:t>
                      </a:r>
                      <a:r>
                        <a:rPr lang="en-US" sz="1200" baseline="0" dirty="0" smtClean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6.1 - 64 </a:t>
                      </a:r>
                      <a:r>
                        <a:rPr lang="en-US" sz="1200" dirty="0">
                          <a:effectLst/>
                        </a:rPr>
                        <a:t>bit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CMS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</a:rPr>
                        <a:t>4.4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8.5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Solaris Sparc 10 and x86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  <a:tr h="6092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  <a:effectLst/>
                        </a:rPr>
                        <a:t>SSA</a:t>
                      </a:r>
                      <a:endParaRPr lang="en-US" sz="1200" baseline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4.5.hotfix1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1.7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WebSphere </a:t>
                      </a:r>
                      <a:r>
                        <a:rPr lang="en-US" sz="1200" dirty="0" smtClean="0">
                          <a:effectLst/>
                        </a:rPr>
                        <a:t>8.5.5.8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</a:rPr>
                        <a:t>Sun Solaris Sparc 10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91417" marB="9141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882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A2016_PPTtheme_16.9-BLUEwoONC">
  <a:themeElements>
    <a:clrScheme name="FHA Blue">
      <a:dk1>
        <a:srgbClr val="1D427C"/>
      </a:dk1>
      <a:lt1>
        <a:sysClr val="window" lastClr="FFFFFF"/>
      </a:lt1>
      <a:dk2>
        <a:srgbClr val="B8B6B8"/>
      </a:dk2>
      <a:lt2>
        <a:srgbClr val="EEECE1"/>
      </a:lt2>
      <a:accent1>
        <a:srgbClr val="1D427C"/>
      </a:accent1>
      <a:accent2>
        <a:srgbClr val="D21242"/>
      </a:accent2>
      <a:accent3>
        <a:srgbClr val="D2E4F0"/>
      </a:accent3>
      <a:accent4>
        <a:srgbClr val="FFDE17"/>
      </a:accent4>
      <a:accent5>
        <a:srgbClr val="00A14B"/>
      </a:accent5>
      <a:accent6>
        <a:srgbClr val="FF8000"/>
      </a:accent6>
      <a:hlink>
        <a:srgbClr val="D21242"/>
      </a:hlink>
      <a:folHlink>
        <a:srgbClr val="A70000"/>
      </a:folHlink>
    </a:clrScheme>
    <a:fontScheme name="FHA">
      <a:majorFont>
        <a:latin typeface="Times New Roman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FHA2016_PPTtheme_16.9-BLUEwoONC.thmx</Template>
  <TotalTime>30305</TotalTime>
  <Words>803</Words>
  <Application>Microsoft Office PowerPoint</Application>
  <PresentationFormat>On-screen Show (16:9)</PresentationFormat>
  <Paragraphs>201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Arial</vt:lpstr>
      <vt:lpstr>Calibri</vt:lpstr>
      <vt:lpstr>Courier New</vt:lpstr>
      <vt:lpstr>Georgia</vt:lpstr>
      <vt:lpstr>Times New Roman</vt:lpstr>
      <vt:lpstr>FHA2016_PPTtheme_16.9-BLUEwoONC</vt:lpstr>
      <vt:lpstr>CONNECT Sprint 73 review Sprint 74 planning</vt:lpstr>
      <vt:lpstr>Sprint resource pages</vt:lpstr>
      <vt:lpstr>Updated CONNECT wiki</vt:lpstr>
      <vt:lpstr>CONNECT transition – wiki review</vt:lpstr>
      <vt:lpstr>Sprint 74 themes</vt:lpstr>
      <vt:lpstr>Agency alerts and input requests</vt:lpstr>
      <vt:lpstr>Partner and Community Support</vt:lpstr>
      <vt:lpstr>Partner and Community Support</vt:lpstr>
      <vt:lpstr>Partner and Community Support</vt:lpstr>
      <vt:lpstr>Partner and Community Support</vt:lpstr>
      <vt:lpstr>Questions? – Contact Us</vt:lpstr>
      <vt:lpstr>THANKS FOR COMING</vt:lpstr>
      <vt:lpstr>CONNECT 5.2  Released!</vt:lpstr>
      <vt:lpstr>CONNECT 5.3 released!</vt:lpstr>
      <vt:lpstr>CONNECT 5.3 Release Features</vt:lpstr>
      <vt:lpstr>CONNECT 5.3 Release Features</vt:lpstr>
      <vt:lpstr>Patient Location Query (PLQ)</vt:lpstr>
      <vt:lpstr>Document Data Submission(DDS)</vt:lpstr>
      <vt:lpstr>Decoupling the Admin GUI</vt:lpstr>
      <vt:lpstr>CONNECT 5.2 Demo</vt:lpstr>
    </vt:vector>
  </TitlesOfParts>
  <Company>Royal Leo Studio,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Slides for Your Use in Everything</dc:title>
  <dc:creator>Christina</dc:creator>
  <cp:lastModifiedBy>Huynh, Sovann (CGI Federal)</cp:lastModifiedBy>
  <cp:revision>396</cp:revision>
  <dcterms:created xsi:type="dcterms:W3CDTF">2016-02-03T19:18:36Z</dcterms:created>
  <dcterms:modified xsi:type="dcterms:W3CDTF">2019-08-06T19:15:25Z</dcterms:modified>
</cp:coreProperties>
</file>